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86" r:id="rId2"/>
    <p:sldId id="287" r:id="rId3"/>
    <p:sldId id="273" r:id="rId4"/>
    <p:sldId id="274" r:id="rId5"/>
    <p:sldId id="281" r:id="rId6"/>
    <p:sldId id="282" r:id="rId7"/>
    <p:sldId id="262" r:id="rId8"/>
    <p:sldId id="283" r:id="rId9"/>
    <p:sldId id="284" r:id="rId10"/>
    <p:sldId id="261" r:id="rId11"/>
    <p:sldId id="291" r:id="rId12"/>
    <p:sldId id="316" r:id="rId13"/>
    <p:sldId id="317" r:id="rId14"/>
    <p:sldId id="318" r:id="rId15"/>
    <p:sldId id="290" r:id="rId16"/>
    <p:sldId id="285" r:id="rId17"/>
    <p:sldId id="292" r:id="rId18"/>
    <p:sldId id="293" r:id="rId19"/>
    <p:sldId id="295" r:id="rId20"/>
    <p:sldId id="294" r:id="rId21"/>
    <p:sldId id="299" r:id="rId22"/>
    <p:sldId id="296" r:id="rId23"/>
    <p:sldId id="266" r:id="rId24"/>
    <p:sldId id="267" r:id="rId25"/>
    <p:sldId id="315" r:id="rId26"/>
    <p:sldId id="300" r:id="rId27"/>
    <p:sldId id="310" r:id="rId28"/>
    <p:sldId id="307" r:id="rId29"/>
    <p:sldId id="308" r:id="rId30"/>
    <p:sldId id="309" r:id="rId31"/>
    <p:sldId id="303" r:id="rId32"/>
    <p:sldId id="304" r:id="rId33"/>
    <p:sldId id="305" r:id="rId34"/>
    <p:sldId id="263" r:id="rId35"/>
    <p:sldId id="313" r:id="rId36"/>
    <p:sldId id="271" r:id="rId37"/>
    <p:sldId id="311" r:id="rId38"/>
    <p:sldId id="314" r:id="rId39"/>
    <p:sldId id="319" r:id="rId40"/>
    <p:sldId id="320" r:id="rId41"/>
    <p:sldId id="321" r:id="rId42"/>
    <p:sldId id="323" r:id="rId43"/>
    <p:sldId id="322" r:id="rId44"/>
    <p:sldId id="325" r:id="rId45"/>
    <p:sldId id="324" r:id="rId46"/>
    <p:sldId id="326" r:id="rId47"/>
    <p:sldId id="327" r:id="rId48"/>
    <p:sldId id="288" r:id="rId49"/>
    <p:sldId id="278" r:id="rId50"/>
    <p:sldId id="289" r:id="rId51"/>
    <p:sldId id="3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F761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91328"/>
  </p:normalViewPr>
  <p:slideViewPr>
    <p:cSldViewPr snapToGrid="0">
      <p:cViewPr varScale="1">
        <p:scale>
          <a:sx n="59" d="100"/>
          <a:sy n="59" d="100"/>
        </p:scale>
        <p:origin x="2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F03F6-2E4A-FB44-AB93-1FDBC6174A00}" type="datetimeFigureOut">
              <a:rPr lang="en-US" smtClean="0"/>
              <a:t>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DF3C1-E3FF-774F-9680-34A24198856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13</a:t>
            </a:fld>
            <a:endParaRPr lang="en-US"/>
          </a:p>
        </p:txBody>
      </p:sp>
    </p:spTree>
    <p:extLst>
      <p:ext uri="{BB962C8B-B14F-4D97-AF65-F5344CB8AC3E}">
        <p14:creationId xmlns:p14="http://schemas.microsoft.com/office/powerpoint/2010/main" val="1779848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34</a:t>
            </a:fld>
            <a:endParaRPr lang="en-US"/>
          </a:p>
        </p:txBody>
      </p:sp>
    </p:spTree>
    <p:extLst>
      <p:ext uri="{BB962C8B-B14F-4D97-AF65-F5344CB8AC3E}">
        <p14:creationId xmlns:p14="http://schemas.microsoft.com/office/powerpoint/2010/main" val="1184448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40</a:t>
            </a:fld>
            <a:endParaRPr lang="en-US"/>
          </a:p>
        </p:txBody>
      </p:sp>
    </p:spTree>
    <p:extLst>
      <p:ext uri="{BB962C8B-B14F-4D97-AF65-F5344CB8AC3E}">
        <p14:creationId xmlns:p14="http://schemas.microsoft.com/office/powerpoint/2010/main" val="3628392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41</a:t>
            </a:fld>
            <a:endParaRPr lang="en-US"/>
          </a:p>
        </p:txBody>
      </p:sp>
    </p:spTree>
    <p:extLst>
      <p:ext uri="{BB962C8B-B14F-4D97-AF65-F5344CB8AC3E}">
        <p14:creationId xmlns:p14="http://schemas.microsoft.com/office/powerpoint/2010/main" val="3422923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43</a:t>
            </a:fld>
            <a:endParaRPr lang="en-US"/>
          </a:p>
        </p:txBody>
      </p:sp>
    </p:spTree>
    <p:extLst>
      <p:ext uri="{BB962C8B-B14F-4D97-AF65-F5344CB8AC3E}">
        <p14:creationId xmlns:p14="http://schemas.microsoft.com/office/powerpoint/2010/main" val="1664790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BEDF3C1-E3FF-774F-9680-34A24198856D}" type="slidenum">
              <a:rPr lang="en-US" smtClean="0"/>
              <a:t>48</a:t>
            </a:fld>
            <a:endParaRPr lang="en-US"/>
          </a:p>
        </p:txBody>
      </p:sp>
    </p:spTree>
    <p:extLst>
      <p:ext uri="{BB962C8B-B14F-4D97-AF65-F5344CB8AC3E}">
        <p14:creationId xmlns:p14="http://schemas.microsoft.com/office/powerpoint/2010/main" val="675300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14</a:t>
            </a:fld>
            <a:endParaRPr lang="en-US"/>
          </a:p>
        </p:txBody>
      </p:sp>
    </p:spTree>
    <p:extLst>
      <p:ext uri="{BB962C8B-B14F-4D97-AF65-F5344CB8AC3E}">
        <p14:creationId xmlns:p14="http://schemas.microsoft.com/office/powerpoint/2010/main" val="127847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18</a:t>
            </a:fld>
            <a:endParaRPr lang="en-US"/>
          </a:p>
        </p:txBody>
      </p:sp>
    </p:spTree>
    <p:extLst>
      <p:ext uri="{BB962C8B-B14F-4D97-AF65-F5344CB8AC3E}">
        <p14:creationId xmlns:p14="http://schemas.microsoft.com/office/powerpoint/2010/main" val="299592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21</a:t>
            </a:fld>
            <a:endParaRPr lang="en-US"/>
          </a:p>
        </p:txBody>
      </p:sp>
    </p:spTree>
    <p:extLst>
      <p:ext uri="{BB962C8B-B14F-4D97-AF65-F5344CB8AC3E}">
        <p14:creationId xmlns:p14="http://schemas.microsoft.com/office/powerpoint/2010/main" val="3089897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23</a:t>
            </a:fld>
            <a:endParaRPr lang="en-US"/>
          </a:p>
        </p:txBody>
      </p:sp>
    </p:spTree>
    <p:extLst>
      <p:ext uri="{BB962C8B-B14F-4D97-AF65-F5344CB8AC3E}">
        <p14:creationId xmlns:p14="http://schemas.microsoft.com/office/powerpoint/2010/main" val="323847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26</a:t>
            </a:fld>
            <a:endParaRPr lang="en-US"/>
          </a:p>
        </p:txBody>
      </p:sp>
    </p:spTree>
    <p:extLst>
      <p:ext uri="{BB962C8B-B14F-4D97-AF65-F5344CB8AC3E}">
        <p14:creationId xmlns:p14="http://schemas.microsoft.com/office/powerpoint/2010/main" val="58975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DF3C1-E3FF-774F-9680-34A241988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336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29</a:t>
            </a:fld>
            <a:endParaRPr lang="en-US"/>
          </a:p>
        </p:txBody>
      </p:sp>
    </p:spTree>
    <p:extLst>
      <p:ext uri="{BB962C8B-B14F-4D97-AF65-F5344CB8AC3E}">
        <p14:creationId xmlns:p14="http://schemas.microsoft.com/office/powerpoint/2010/main" val="54000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EDF3C1-E3FF-774F-9680-34A24198856D}" type="slidenum">
              <a:rPr lang="en-US" smtClean="0"/>
              <a:t>30</a:t>
            </a:fld>
            <a:endParaRPr lang="en-US"/>
          </a:p>
        </p:txBody>
      </p:sp>
    </p:spTree>
    <p:extLst>
      <p:ext uri="{BB962C8B-B14F-4D97-AF65-F5344CB8AC3E}">
        <p14:creationId xmlns:p14="http://schemas.microsoft.com/office/powerpoint/2010/main" val="6673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3E2DAE8-E5B8-3A4E-AFE6-664738015B98}"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1620531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E2DAE8-E5B8-3A4E-AFE6-664738015B98}"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1010760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E2DAE8-E5B8-3A4E-AFE6-664738015B98}"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1262445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E2DAE8-E5B8-3A4E-AFE6-664738015B98}"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1889712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2DAE8-E5B8-3A4E-AFE6-664738015B98}"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1265357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E2DAE8-E5B8-3A4E-AFE6-664738015B98}"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32919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E2DAE8-E5B8-3A4E-AFE6-664738015B98}" type="datetimeFigureOut">
              <a:rPr lang="en-US" smtClean="0"/>
              <a:t>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917919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E2DAE8-E5B8-3A4E-AFE6-664738015B98}" type="datetimeFigureOut">
              <a:rPr lang="en-US" smtClean="0"/>
              <a:t>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2103277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E2DAE8-E5B8-3A4E-AFE6-664738015B98}" type="datetimeFigureOut">
              <a:rPr lang="en-US" smtClean="0"/>
              <a:t>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5657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E2DAE8-E5B8-3A4E-AFE6-664738015B98}"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1732321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E2DAE8-E5B8-3A4E-AFE6-664738015B98}"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51C4F-B213-3047-BA3B-F63210AC97AA}" type="slidenum">
              <a:rPr lang="en-US" smtClean="0"/>
              <a:t>‹#›</a:t>
            </a:fld>
            <a:endParaRPr lang="en-US"/>
          </a:p>
        </p:txBody>
      </p:sp>
    </p:spTree>
    <p:extLst>
      <p:ext uri="{BB962C8B-B14F-4D97-AF65-F5344CB8AC3E}">
        <p14:creationId xmlns:p14="http://schemas.microsoft.com/office/powerpoint/2010/main" val="16884547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E2DAE8-E5B8-3A4E-AFE6-664738015B98}" type="datetimeFigureOut">
              <a:rPr lang="en-US" smtClean="0"/>
              <a:t>3/1/17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51C4F-B213-3047-BA3B-F63210AC97AA}" type="slidenum">
              <a:rPr lang="en-US" smtClean="0"/>
              <a:t>‹#›</a:t>
            </a:fld>
            <a:endParaRPr lang="en-US"/>
          </a:p>
        </p:txBody>
      </p:sp>
    </p:spTree>
    <p:extLst>
      <p:ext uri="{BB962C8B-B14F-4D97-AF65-F5344CB8AC3E}">
        <p14:creationId xmlns:p14="http://schemas.microsoft.com/office/powerpoint/2010/main" val="176438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slide" Target="slide9.xml"/><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 Target="slide10.xml"/><Relationship Id="rId7" Type="http://schemas.openxmlformats.org/officeDocument/2006/relationships/image" Target="../media/image13.png"/><Relationship Id="rId8" Type="http://schemas.openxmlformats.org/officeDocument/2006/relationships/image" Target="../media/image22.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 Target="slide10.xml"/><Relationship Id="rId7" Type="http://schemas.openxmlformats.org/officeDocument/2006/relationships/image" Target="../media/image13.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slide" Target="slide10.xml"/><Relationship Id="rId7" Type="http://schemas.openxmlformats.org/officeDocument/2006/relationships/image" Target="../media/image13.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slide" Target="slide10.xml"/><Relationship Id="rId7" Type="http://schemas.openxmlformats.org/officeDocument/2006/relationships/image" Target="../media/image13.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 Target="slide10.xml"/><Relationship Id="rId7" Type="http://schemas.openxmlformats.org/officeDocument/2006/relationships/image" Target="../media/image13.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 Target="slide10.xml"/><Relationship Id="rId6" Type="http://schemas.openxmlformats.org/officeDocument/2006/relationships/image" Target="../media/image25.png"/><Relationship Id="rId7" Type="http://schemas.openxmlformats.org/officeDocument/2006/relationships/image" Target="../media/image13.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 Target="slide10.xml"/><Relationship Id="rId7" Type="http://schemas.openxmlformats.org/officeDocument/2006/relationships/image" Target="../media/image13.png"/><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slide" Target="slide34.xml"/><Relationship Id="rId5" Type="http://schemas.openxmlformats.org/officeDocument/2006/relationships/image" Target="../media/image20.png"/><Relationship Id="rId6" Type="http://schemas.openxmlformats.org/officeDocument/2006/relationships/image" Target="../media/image26.tiff"/><Relationship Id="rId7" Type="http://schemas.openxmlformats.org/officeDocument/2006/relationships/image" Target="../media/image27.png"/><Relationship Id="rId8" Type="http://schemas.openxmlformats.org/officeDocument/2006/relationships/image" Target="../media/image13.png"/><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7.tiff"/><Relationship Id="rId5" Type="http://schemas.openxmlformats.org/officeDocument/2006/relationships/image" Target="../media/image11.tiff"/><Relationship Id="rId6" Type="http://schemas.openxmlformats.org/officeDocument/2006/relationships/image" Target="../media/image26.tiff"/><Relationship Id="rId7" Type="http://schemas.openxmlformats.org/officeDocument/2006/relationships/image" Target="../media/image13.png"/><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0.png"/><Relationship Id="rId5" Type="http://schemas.openxmlformats.org/officeDocument/2006/relationships/image" Target="../media/image26.tiff"/><Relationship Id="rId6" Type="http://schemas.openxmlformats.org/officeDocument/2006/relationships/image" Target="../media/image28.png"/><Relationship Id="rId7" Type="http://schemas.openxmlformats.org/officeDocument/2006/relationships/image" Target="../media/image13.png"/><Relationship Id="rId1" Type="http://schemas.openxmlformats.org/officeDocument/2006/relationships/tags" Target="../tags/tag26.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29.png"/><Relationship Id="rId9" Type="http://schemas.openxmlformats.org/officeDocument/2006/relationships/image" Target="../media/image8.tiff"/><Relationship Id="rId10" Type="http://schemas.openxmlformats.org/officeDocument/2006/relationships/image" Target="../media/image7.tiff"/><Relationship Id="rId1" Type="http://schemas.openxmlformats.org/officeDocument/2006/relationships/tags" Target="../tags/tag27.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 Target="slide10.xml"/><Relationship Id="rId7" Type="http://schemas.openxmlformats.org/officeDocument/2006/relationships/image" Target="../media/image13.png"/><Relationship Id="rId8" Type="http://schemas.openxmlformats.org/officeDocument/2006/relationships/image" Target="../media/image22.png"/><Relationship Id="rId1" Type="http://schemas.openxmlformats.org/officeDocument/2006/relationships/tags" Target="../tags/tag29.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slide" Target="slide49.xml"/><Relationship Id="rId5" Type="http://schemas.openxmlformats.org/officeDocument/2006/relationships/slide" Target="slide48.xml"/><Relationship Id="rId6" Type="http://schemas.openxmlformats.org/officeDocument/2006/relationships/slide" Target="slide5.xml"/><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 Target="slide10.xml"/><Relationship Id="rId7" Type="http://schemas.openxmlformats.org/officeDocument/2006/relationships/image" Target="../media/image13.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tags" Target="../tags/tag30.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30.png"/><Relationship Id="rId1" Type="http://schemas.openxmlformats.org/officeDocument/2006/relationships/tags" Target="../tags/tag32.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slide" Target="slide50.xml"/><Relationship Id="rId17" Type="http://schemas.openxmlformats.org/officeDocument/2006/relationships/image" Target="../media/image23.png"/><Relationship Id="rId18" Type="http://schemas.openxmlformats.org/officeDocument/2006/relationships/slide" Target="slide3.xml"/><Relationship Id="rId1" Type="http://schemas.openxmlformats.org/officeDocument/2006/relationships/tags" Target="../tags/tag33.xml"/><Relationship Id="rId2" Type="http://schemas.openxmlformats.org/officeDocument/2006/relationships/slideLayout" Target="../slideLayouts/slideLayout2.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slide" Target="slide3.xml"/><Relationship Id="rId5" Type="http://schemas.openxmlformats.org/officeDocument/2006/relationships/image" Target="../media/image41.png"/><Relationship Id="rId6" Type="http://schemas.openxmlformats.org/officeDocument/2006/relationships/slide" Target="slide48.xml"/><Relationship Id="rId7" Type="http://schemas.openxmlformats.org/officeDocument/2006/relationships/slide" Target="slide9.xml"/><Relationship Id="rId1" Type="http://schemas.openxmlformats.org/officeDocument/2006/relationships/tags" Target="../tags/tag34.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tiff"/><Relationship Id="rId5" Type="http://schemas.openxmlformats.org/officeDocument/2006/relationships/image" Target="../media/image7.tiff"/><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29.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23.png"/><Relationship Id="rId16" Type="http://schemas.openxmlformats.org/officeDocument/2006/relationships/image" Target="../media/image8.tiff"/><Relationship Id="rId17" Type="http://schemas.openxmlformats.org/officeDocument/2006/relationships/image" Target="../media/image9.tiff"/><Relationship Id="rId18" Type="http://schemas.openxmlformats.org/officeDocument/2006/relationships/image" Target="../media/image10.tiff"/><Relationship Id="rId19" Type="http://schemas.openxmlformats.org/officeDocument/2006/relationships/image" Target="../media/image11.tiff"/><Relationship Id="rId1" Type="http://schemas.openxmlformats.org/officeDocument/2006/relationships/tags" Target="../tags/tag37.xml"/><Relationship Id="rId2" Type="http://schemas.openxmlformats.org/officeDocument/2006/relationships/slideLayout" Target="../slideLayouts/slideLayout2.xml"/><Relationship Id="rId3" Type="http://schemas.openxmlformats.org/officeDocument/2006/relationships/image" Target="../media/image42.png"/><Relationship Id="rId4" Type="http://schemas.openxmlformats.org/officeDocument/2006/relationships/image" Target="../media/image43.tiff"/><Relationship Id="rId5" Type="http://schemas.openxmlformats.org/officeDocument/2006/relationships/image" Target="../media/image7.tiff"/><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s>
</file>

<file path=ppt/slides/_rels/slide38.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29.png"/><Relationship Id="rId13" Type="http://schemas.openxmlformats.org/officeDocument/2006/relationships/image" Target="../media/image12.png"/><Relationship Id="rId14" Type="http://schemas.openxmlformats.org/officeDocument/2006/relationships/image" Target="../media/image13.png"/><Relationship Id="rId1" Type="http://schemas.openxmlformats.org/officeDocument/2006/relationships/tags" Target="../tags/tag38.xml"/><Relationship Id="rId2" Type="http://schemas.openxmlformats.org/officeDocument/2006/relationships/slideLayout" Target="../slideLayouts/slideLayout2.xml"/><Relationship Id="rId3" Type="http://schemas.openxmlformats.org/officeDocument/2006/relationships/image" Target="../media/image42.png"/><Relationship Id="rId4" Type="http://schemas.openxmlformats.org/officeDocument/2006/relationships/image" Target="../media/image43.tiff"/><Relationship Id="rId5" Type="http://schemas.openxmlformats.org/officeDocument/2006/relationships/image" Target="../media/image7.tiff"/><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slide" Target="slide3.xml"/><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 Target="slide10.xml"/><Relationship Id="rId7" Type="http://schemas.openxmlformats.org/officeDocument/2006/relationships/image" Target="../media/image13.png"/><Relationship Id="rId1" Type="http://schemas.openxmlformats.org/officeDocument/2006/relationships/tags" Target="../tags/tag40.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 Target="slide10.xml"/><Relationship Id="rId7" Type="http://schemas.openxmlformats.org/officeDocument/2006/relationships/image" Target="../media/image13.png"/><Relationship Id="rId8" Type="http://schemas.openxmlformats.org/officeDocument/2006/relationships/image" Target="../media/image12.png"/><Relationship Id="rId1" Type="http://schemas.openxmlformats.org/officeDocument/2006/relationships/tags" Target="../tags/tag41.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 Target="slide10.xml"/><Relationship Id="rId7" Type="http://schemas.openxmlformats.org/officeDocument/2006/relationships/image" Target="../media/image13.png"/><Relationship Id="rId8" Type="http://schemas.openxmlformats.org/officeDocument/2006/relationships/image" Target="../media/image25.png"/><Relationship Id="rId9" Type="http://schemas.openxmlformats.org/officeDocument/2006/relationships/image" Target="../media/image12.png"/><Relationship Id="rId1" Type="http://schemas.openxmlformats.org/officeDocument/2006/relationships/tags" Target="../tags/tag43.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slide" Target="slide34.xml"/><Relationship Id="rId6" Type="http://schemas.openxmlformats.org/officeDocument/2006/relationships/slide" Target="slide11.xml"/><Relationship Id="rId7" Type="http://schemas.openxmlformats.org/officeDocument/2006/relationships/slide" Target="slide10.xml"/><Relationship Id="rId8" Type="http://schemas.openxmlformats.org/officeDocument/2006/relationships/image" Target="../media/image29.png"/><Relationship Id="rId9" Type="http://schemas.openxmlformats.org/officeDocument/2006/relationships/image" Target="../media/image7.tiff"/><Relationship Id="rId10" Type="http://schemas.openxmlformats.org/officeDocument/2006/relationships/image" Target="../media/image23.png"/><Relationship Id="rId1" Type="http://schemas.openxmlformats.org/officeDocument/2006/relationships/tags" Target="../tags/tag45.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slide" Target="slide34.xml"/><Relationship Id="rId6" Type="http://schemas.openxmlformats.org/officeDocument/2006/relationships/slide" Target="slide11.xml"/><Relationship Id="rId7" Type="http://schemas.openxmlformats.org/officeDocument/2006/relationships/slide" Target="slide10.xml"/><Relationship Id="rId8" Type="http://schemas.openxmlformats.org/officeDocument/2006/relationships/image" Target="../media/image29.png"/><Relationship Id="rId9" Type="http://schemas.openxmlformats.org/officeDocument/2006/relationships/image" Target="../media/image23.png"/><Relationship Id="rId10" Type="http://schemas.openxmlformats.org/officeDocument/2006/relationships/image" Target="../media/image44.png"/><Relationship Id="rId1" Type="http://schemas.openxmlformats.org/officeDocument/2006/relationships/tags" Target="../tags/tag46.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22.png"/><Relationship Id="rId1" Type="http://schemas.openxmlformats.org/officeDocument/2006/relationships/tags" Target="../tags/tag47.xml"/><Relationship Id="rId2" Type="http://schemas.openxmlformats.org/officeDocument/2006/relationships/slideLayout" Target="../slideLayouts/slideLayout2.xml"/><Relationship Id="rId3" Type="http://schemas.openxmlformats.org/officeDocument/2006/relationships/image" Target="../media/image6.png"/><Relationship Id="rId4" Type="http://schemas.openxmlformats.org/officeDocument/2006/relationships/slide" Target="slide34.xml"/><Relationship Id="rId5" Type="http://schemas.openxmlformats.org/officeDocument/2006/relationships/slide" Target="slide11.xml"/><Relationship Id="rId6" Type="http://schemas.openxmlformats.org/officeDocument/2006/relationships/slide" Target="slide10.xml"/><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35.png"/><Relationship Id="rId10"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slide" Target="slide5.xml"/><Relationship Id="rId5" Type="http://schemas.openxmlformats.org/officeDocument/2006/relationships/image" Target="../media/image53.png"/><Relationship Id="rId6" Type="http://schemas.microsoft.com/office/2007/relationships/hdphoto" Target="../media/hdphoto1.wdp"/><Relationship Id="rId7" Type="http://schemas.openxmlformats.org/officeDocument/2006/relationships/slide" Target="slide50.xml"/><Relationship Id="rId8" Type="http://schemas.openxmlformats.org/officeDocument/2006/relationships/image" Target="../media/image23.png"/><Relationship Id="rId9" Type="http://schemas.openxmlformats.org/officeDocument/2006/relationships/slide" Target="slide3.xml"/><Relationship Id="rId1" Type="http://schemas.openxmlformats.org/officeDocument/2006/relationships/tags" Target="../tags/tag48.x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mailto:rob27@aber.ac.uk" TargetMode="External"/><Relationship Id="rId4" Type="http://schemas.openxmlformats.org/officeDocument/2006/relationships/hyperlink" Target="mailto:kac12@aber.ac.uk" TargetMode="External"/><Relationship Id="rId5" Type="http://schemas.openxmlformats.org/officeDocument/2006/relationships/hyperlink" Target="mailto:jam93@aber.ac.uk" TargetMode="External"/><Relationship Id="rId6" Type="http://schemas.openxmlformats.org/officeDocument/2006/relationships/hyperlink" Target="mailto:juw30@aber.ac.uk" TargetMode="External"/><Relationship Id="rId7" Type="http://schemas.openxmlformats.org/officeDocument/2006/relationships/hyperlink" Target="mailto:maj56@aber.ac.uk" TargetMode="External"/><Relationship Id="rId8" Type="http://schemas.openxmlformats.org/officeDocument/2006/relationships/hyperlink" Target="mailto:dop2@aber.ac.uk" TargetMode="External"/><Relationship Id="rId9" Type="http://schemas.openxmlformats.org/officeDocument/2006/relationships/hyperlink" Target="mailto:haa12@aber.ac.uk" TargetMode="External"/><Relationship Id="rId10" Type="http://schemas.openxmlformats.org/officeDocument/2006/relationships/slide" Target="slide3.xml"/><Relationship Id="rId1" Type="http://schemas.openxmlformats.org/officeDocument/2006/relationships/tags" Target="../tags/tag49.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slide" Target="slide3.xml"/></Relationships>
</file>

<file path=ppt/slides/_rels/slide50.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50.xml"/><Relationship Id="rId4" Type="http://schemas.openxmlformats.org/officeDocument/2006/relationships/image" Target="../media/image23.png"/><Relationship Id="rId5"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7.xml"/><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slide" Target="slide34.xml"/><Relationship Id="rId5" Type="http://schemas.openxmlformats.org/officeDocument/2006/relationships/slide" Target="slide11.xml"/><Relationship Id="rId6" Type="http://schemas.openxmlformats.org/officeDocument/2006/relationships/slide" Target="slide10.xml"/><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slide" Target="slide10.xml"/><Relationship Id="rId5" Type="http://schemas.openxmlformats.org/officeDocument/2006/relationships/slide" Target="slide11.xml"/><Relationship Id="rId6" Type="http://schemas.openxmlformats.org/officeDocument/2006/relationships/slide" Target="slide34.xml"/><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slide" Target="slide10.xml"/><Relationship Id="rId5" Type="http://schemas.openxmlformats.org/officeDocument/2006/relationships/slide" Target="slide34.xml"/><Relationship Id="rId6" Type="http://schemas.openxmlformats.org/officeDocument/2006/relationships/slide" Target="slide15.xml"/><Relationship Id="rId7" Type="http://schemas.openxmlformats.org/officeDocument/2006/relationships/slide" Target="slide11.xml"/><Relationship Id="rId1" Type="http://schemas.openxmlformats.org/officeDocument/2006/relationships/tags" Target="../tags/tag9.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Buccaneer Presentation</a:t>
            </a:r>
          </a:p>
        </p:txBody>
      </p:sp>
      <p:sp>
        <p:nvSpPr>
          <p:cNvPr id="3" name="Content Placeholder 2"/>
          <p:cNvSpPr>
            <a:spLocks noGrp="1"/>
          </p:cNvSpPr>
          <p:nvPr>
            <p:ph idx="1"/>
          </p:nvPr>
        </p:nvSpPr>
        <p:spPr>
          <a:xfrm>
            <a:off x="838200" y="3541409"/>
            <a:ext cx="10515600" cy="4351338"/>
          </a:xfrm>
        </p:spPr>
        <p:txBody>
          <a:bodyPr/>
          <a:lstStyle/>
          <a:p>
            <a:pPr marL="0" indent="0" algn="ctr">
              <a:buNone/>
            </a:pPr>
            <a:r>
              <a:rPr lang="en-GB" dirty="0"/>
              <a:t>By </a:t>
            </a:r>
            <a:r>
              <a:rPr lang="en-GB" dirty="0" smtClean="0"/>
              <a:t> </a:t>
            </a:r>
            <a:r>
              <a:rPr lang="en-GB" dirty="0"/>
              <a:t>Mathew Jones[maj56</a:t>
            </a:r>
            <a:r>
              <a:rPr lang="en-GB" dirty="0" smtClean="0"/>
              <a:t>] &amp; </a:t>
            </a:r>
            <a:r>
              <a:rPr lang="en-GB" dirty="0"/>
              <a:t>Jake </a:t>
            </a:r>
            <a:r>
              <a:rPr lang="en-GB" dirty="0" err="1"/>
              <a:t>McDonagh</a:t>
            </a:r>
            <a:r>
              <a:rPr lang="en-GB" dirty="0"/>
              <a:t>[jam93] </a:t>
            </a:r>
            <a:endParaRPr lang="en-GB" dirty="0" smtClean="0"/>
          </a:p>
          <a:p>
            <a:pPr marL="0" indent="0" algn="ctr">
              <a:buNone/>
            </a:pPr>
            <a:r>
              <a:rPr lang="en-GB" dirty="0"/>
              <a:t>Robert Buchan </a:t>
            </a:r>
            <a:r>
              <a:rPr lang="en-GB" dirty="0" smtClean="0"/>
              <a:t>Terrey[rob27]</a:t>
            </a:r>
            <a:endParaRPr lang="en-GB" dirty="0"/>
          </a:p>
          <a:p>
            <a:pPr marL="0" indent="0" algn="ctr">
              <a:buNone/>
            </a:pPr>
            <a:endParaRPr lang="en-GB" dirty="0"/>
          </a:p>
        </p:txBody>
      </p:sp>
    </p:spTree>
    <p:custDataLst>
      <p:tags r:id="rId1"/>
    </p:custDataLst>
    <p:extLst>
      <p:ext uri="{BB962C8B-B14F-4D97-AF65-F5344CB8AC3E}">
        <p14:creationId xmlns:p14="http://schemas.microsoft.com/office/powerpoint/2010/main" val="3330690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gs>
            <a:gs pos="42000">
              <a:srgbClr val="FFC000"/>
            </a:gs>
            <a:gs pos="19000">
              <a:schemeClr val="accent2">
                <a:lumMod val="95000"/>
                <a:lumOff val="5000"/>
              </a:schemeClr>
            </a:gs>
          </a:gsLst>
          <a:lin ang="162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2993905" y="94389"/>
            <a:ext cx="5758774" cy="830997"/>
          </a:xfrm>
          <a:prstGeom prst="rect">
            <a:avLst/>
          </a:prstGeom>
          <a:noFill/>
        </p:spPr>
        <p:txBody>
          <a:bodyPr wrap="square" rtlCol="0">
            <a:spAutoFit/>
          </a:bodyPr>
          <a:lstStyle/>
          <a:p>
            <a:pPr algn="ctr"/>
            <a:r>
              <a:rPr lang="en-US" sz="4800" err="1">
                <a:latin typeface="Algerian" panose="04020705040A02060702" pitchFamily="82" charset="0"/>
                <a:ea typeface="Apple Chancery" charset="0"/>
                <a:cs typeface="Apple Chancery" charset="0"/>
              </a:rPr>
              <a:t>ScoreBoard</a:t>
            </a:r>
            <a:endParaRPr lang="en-US" sz="4800">
              <a:latin typeface="Algerian" panose="04020705040A02060702" pitchFamily="82" charset="0"/>
              <a:ea typeface="Apple Chancery" charset="0"/>
              <a:cs typeface="Apple Chancery" charset="0"/>
            </a:endParaRPr>
          </a:p>
        </p:txBody>
      </p:sp>
      <p:sp>
        <p:nvSpPr>
          <p:cNvPr id="6" name="Rectangle 5"/>
          <p:cNvSpPr/>
          <p:nvPr/>
        </p:nvSpPr>
        <p:spPr>
          <a:xfrm>
            <a:off x="654353" y="1090002"/>
            <a:ext cx="2529191" cy="4749787"/>
          </a:xfrm>
          <a:prstGeom prst="rect">
            <a:avLst/>
          </a:prstGeom>
          <a:solidFill>
            <a:schemeClr val="accent2">
              <a:lumMod val="20000"/>
              <a:lumOff val="80000"/>
            </a:schemeClr>
          </a:solidFill>
          <a:effectLst>
            <a:glow rad="127000">
              <a:srgbClr val="FF0000"/>
            </a:glow>
            <a:innerShdw blurRad="63500" dist="50800" dir="2700000">
              <a:srgbClr val="FF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296649" y="1148133"/>
            <a:ext cx="2529191" cy="4717012"/>
          </a:xfrm>
          <a:prstGeom prst="rect">
            <a:avLst/>
          </a:prstGeom>
          <a:solidFill>
            <a:schemeClr val="accent2">
              <a:lumMod val="20000"/>
              <a:lumOff val="80000"/>
            </a:schemeClr>
          </a:solidFill>
          <a:effectLst>
            <a:glow rad="127000">
              <a:srgbClr val="92D050"/>
            </a:glow>
            <a:outerShdw blurRad="50800" dist="50800" dir="5400000" algn="ctr" rotWithShape="0">
              <a:srgbClr val="92D05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07711" y="1065262"/>
            <a:ext cx="2571978" cy="4761418"/>
          </a:xfrm>
          <a:prstGeom prst="rect">
            <a:avLst/>
          </a:prstGeom>
          <a:solidFill>
            <a:schemeClr val="accent2">
              <a:lumMod val="20000"/>
              <a:lumOff val="80000"/>
            </a:schemeClr>
          </a:solidFill>
          <a:effectLst>
            <a:glow rad="127000">
              <a:srgbClr val="FFFF00"/>
            </a:glow>
            <a:outerShdw blurRad="50800" dist="50800" dir="5400000" algn="ctr" rotWithShape="0">
              <a:schemeClr val="accent4">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1554" y="1163471"/>
            <a:ext cx="2529191" cy="4686337"/>
          </a:xfrm>
          <a:prstGeom prst="rect">
            <a:avLst/>
          </a:prstGeom>
          <a:solidFill>
            <a:schemeClr val="accent2">
              <a:lumMod val="20000"/>
              <a:lumOff val="80000"/>
            </a:schemeClr>
          </a:solidFill>
          <a:effectLst>
            <a:glow rad="127000">
              <a:srgbClr val="0070C0"/>
            </a:glow>
            <a:outerShdw blurRad="50800" dist="50800" dir="5400000" algn="ctr" rotWithShape="0">
              <a:srgbClr val="0070C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rminator 9">
            <a:hlinkClick r:id="rId3" action="ppaction://hlinksldjump"/>
          </p:cNvPr>
          <p:cNvSpPr/>
          <p:nvPr/>
        </p:nvSpPr>
        <p:spPr>
          <a:xfrm>
            <a:off x="9338904" y="6095897"/>
            <a:ext cx="2488019" cy="633787"/>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Rounded MT Bold" charset="0"/>
                <a:ea typeface="Arial Rounded MT Bold" charset="0"/>
                <a:cs typeface="Arial Rounded MT Bold" charset="0"/>
              </a:rPr>
              <a:t>Return to menu </a:t>
            </a:r>
          </a:p>
        </p:txBody>
      </p:sp>
      <p:sp>
        <p:nvSpPr>
          <p:cNvPr id="12" name="TextBox 11"/>
          <p:cNvSpPr txBox="1"/>
          <p:nvPr/>
        </p:nvSpPr>
        <p:spPr>
          <a:xfrm>
            <a:off x="803104" y="1377173"/>
            <a:ext cx="1926076" cy="369332"/>
          </a:xfrm>
          <a:prstGeom prst="rect">
            <a:avLst/>
          </a:prstGeom>
          <a:noFill/>
        </p:spPr>
        <p:txBody>
          <a:bodyPr wrap="square" rtlCol="0" anchor="t">
            <a:spAutoFit/>
          </a:bodyPr>
          <a:lstStyle/>
          <a:p>
            <a:r>
              <a:rPr lang="en-US"/>
              <a:t>Player 1 Foo </a:t>
            </a:r>
          </a:p>
        </p:txBody>
      </p:sp>
      <p:sp>
        <p:nvSpPr>
          <p:cNvPr id="13" name="TextBox 12"/>
          <p:cNvSpPr txBox="1"/>
          <p:nvPr/>
        </p:nvSpPr>
        <p:spPr>
          <a:xfrm>
            <a:off x="3634293" y="1372155"/>
            <a:ext cx="1926076" cy="369332"/>
          </a:xfrm>
          <a:prstGeom prst="rect">
            <a:avLst/>
          </a:prstGeom>
          <a:noFill/>
        </p:spPr>
        <p:txBody>
          <a:bodyPr wrap="square" rtlCol="0">
            <a:spAutoFit/>
          </a:bodyPr>
          <a:lstStyle/>
          <a:p>
            <a:r>
              <a:rPr lang="en-US"/>
              <a:t>Player 2  &lt;NAME&gt;</a:t>
            </a:r>
          </a:p>
        </p:txBody>
      </p:sp>
      <p:sp>
        <p:nvSpPr>
          <p:cNvPr id="14" name="TextBox 13"/>
          <p:cNvSpPr txBox="1"/>
          <p:nvPr/>
        </p:nvSpPr>
        <p:spPr>
          <a:xfrm>
            <a:off x="6511475" y="1372257"/>
            <a:ext cx="1958660" cy="373681"/>
          </a:xfrm>
          <a:prstGeom prst="rect">
            <a:avLst/>
          </a:prstGeom>
          <a:noFill/>
        </p:spPr>
        <p:txBody>
          <a:bodyPr wrap="square" rtlCol="0">
            <a:spAutoFit/>
          </a:bodyPr>
          <a:lstStyle/>
          <a:p>
            <a:r>
              <a:rPr lang="en-US"/>
              <a:t>Player 3 &lt;NAME&gt;</a:t>
            </a:r>
          </a:p>
        </p:txBody>
      </p:sp>
      <p:sp>
        <p:nvSpPr>
          <p:cNvPr id="15" name="TextBox 14"/>
          <p:cNvSpPr txBox="1"/>
          <p:nvPr/>
        </p:nvSpPr>
        <p:spPr>
          <a:xfrm>
            <a:off x="9365095" y="1378430"/>
            <a:ext cx="1926076" cy="369332"/>
          </a:xfrm>
          <a:prstGeom prst="rect">
            <a:avLst/>
          </a:prstGeom>
          <a:noFill/>
        </p:spPr>
        <p:txBody>
          <a:bodyPr wrap="square" rtlCol="0">
            <a:spAutoFit/>
          </a:bodyPr>
          <a:lstStyle/>
          <a:p>
            <a:r>
              <a:rPr lang="en-US"/>
              <a:t>Player 4  &lt;NAME&gt;</a:t>
            </a:r>
          </a:p>
        </p:txBody>
      </p:sp>
      <p:sp>
        <p:nvSpPr>
          <p:cNvPr id="16" name="TextBox 15"/>
          <p:cNvSpPr txBox="1"/>
          <p:nvPr/>
        </p:nvSpPr>
        <p:spPr>
          <a:xfrm>
            <a:off x="819843" y="1983884"/>
            <a:ext cx="1789889" cy="307777"/>
          </a:xfrm>
          <a:prstGeom prst="rect">
            <a:avLst/>
          </a:prstGeom>
          <a:noFill/>
        </p:spPr>
        <p:txBody>
          <a:bodyPr wrap="square" rtlCol="0" anchor="t">
            <a:spAutoFit/>
          </a:bodyPr>
          <a:lstStyle/>
          <a:p>
            <a:r>
              <a:rPr lang="en-US" sz="1400"/>
              <a:t>Score: 12 </a:t>
            </a:r>
            <a:endParaRPr lang="en-US"/>
          </a:p>
        </p:txBody>
      </p:sp>
      <p:sp>
        <p:nvSpPr>
          <p:cNvPr id="17" name="TextBox 16"/>
          <p:cNvSpPr txBox="1"/>
          <p:nvPr/>
        </p:nvSpPr>
        <p:spPr>
          <a:xfrm>
            <a:off x="3702386" y="1985157"/>
            <a:ext cx="1789889" cy="369332"/>
          </a:xfrm>
          <a:prstGeom prst="rect">
            <a:avLst/>
          </a:prstGeom>
          <a:noFill/>
        </p:spPr>
        <p:txBody>
          <a:bodyPr wrap="square" rtlCol="0">
            <a:spAutoFit/>
          </a:bodyPr>
          <a:lstStyle/>
          <a:p>
            <a:r>
              <a:rPr lang="en-US"/>
              <a:t>Score:</a:t>
            </a:r>
          </a:p>
        </p:txBody>
      </p:sp>
      <p:sp>
        <p:nvSpPr>
          <p:cNvPr id="18" name="TextBox 17"/>
          <p:cNvSpPr txBox="1"/>
          <p:nvPr/>
        </p:nvSpPr>
        <p:spPr>
          <a:xfrm>
            <a:off x="6579568" y="1975691"/>
            <a:ext cx="1820169" cy="373681"/>
          </a:xfrm>
          <a:prstGeom prst="rect">
            <a:avLst/>
          </a:prstGeom>
          <a:noFill/>
        </p:spPr>
        <p:txBody>
          <a:bodyPr wrap="square" rtlCol="0">
            <a:spAutoFit/>
          </a:bodyPr>
          <a:lstStyle/>
          <a:p>
            <a:r>
              <a:rPr lang="en-US"/>
              <a:t>Score:</a:t>
            </a:r>
          </a:p>
        </p:txBody>
      </p:sp>
      <p:sp>
        <p:nvSpPr>
          <p:cNvPr id="19" name="TextBox 18"/>
          <p:cNvSpPr txBox="1"/>
          <p:nvPr/>
        </p:nvSpPr>
        <p:spPr>
          <a:xfrm>
            <a:off x="9501282" y="1981864"/>
            <a:ext cx="1789889" cy="369332"/>
          </a:xfrm>
          <a:prstGeom prst="rect">
            <a:avLst/>
          </a:prstGeom>
          <a:noFill/>
        </p:spPr>
        <p:txBody>
          <a:bodyPr wrap="square" rtlCol="0">
            <a:spAutoFit/>
          </a:bodyPr>
          <a:lstStyle/>
          <a:p>
            <a:r>
              <a:rPr lang="en-US"/>
              <a:t>Score:</a:t>
            </a:r>
          </a:p>
        </p:txBody>
      </p:sp>
      <p:sp>
        <p:nvSpPr>
          <p:cNvPr id="20" name="TextBox 19"/>
          <p:cNvSpPr txBox="1"/>
          <p:nvPr/>
        </p:nvSpPr>
        <p:spPr>
          <a:xfrm>
            <a:off x="847725" y="2636838"/>
            <a:ext cx="2185481" cy="369332"/>
          </a:xfrm>
          <a:prstGeom prst="rect">
            <a:avLst/>
          </a:prstGeom>
          <a:noFill/>
        </p:spPr>
        <p:txBody>
          <a:bodyPr wrap="square" rtlCol="0" anchor="t">
            <a:spAutoFit/>
          </a:bodyPr>
          <a:lstStyle/>
          <a:p>
            <a:r>
              <a:rPr lang="en-US"/>
              <a:t>Treasures on </a:t>
            </a:r>
            <a:r>
              <a:rPr lang="en-US" smtClean="0"/>
              <a:t>Ship:</a:t>
            </a:r>
            <a:endParaRPr lang="en-US"/>
          </a:p>
        </p:txBody>
      </p:sp>
      <p:sp>
        <p:nvSpPr>
          <p:cNvPr id="21" name="TextBox 20"/>
          <p:cNvSpPr txBox="1"/>
          <p:nvPr/>
        </p:nvSpPr>
        <p:spPr>
          <a:xfrm>
            <a:off x="3702386" y="2636910"/>
            <a:ext cx="1926076" cy="369332"/>
          </a:xfrm>
          <a:prstGeom prst="rect">
            <a:avLst/>
          </a:prstGeom>
          <a:noFill/>
        </p:spPr>
        <p:txBody>
          <a:bodyPr wrap="square" rtlCol="0">
            <a:spAutoFit/>
          </a:bodyPr>
          <a:lstStyle/>
          <a:p>
            <a:r>
              <a:rPr lang="en-US"/>
              <a:t>Port of Genoa </a:t>
            </a:r>
          </a:p>
        </p:txBody>
      </p:sp>
      <p:sp>
        <p:nvSpPr>
          <p:cNvPr id="22" name="TextBox 21"/>
          <p:cNvSpPr txBox="1"/>
          <p:nvPr/>
        </p:nvSpPr>
        <p:spPr>
          <a:xfrm>
            <a:off x="6530930" y="2622701"/>
            <a:ext cx="1926076" cy="369332"/>
          </a:xfrm>
          <a:prstGeom prst="rect">
            <a:avLst/>
          </a:prstGeom>
          <a:noFill/>
        </p:spPr>
        <p:txBody>
          <a:bodyPr wrap="square" rtlCol="0">
            <a:spAutoFit/>
          </a:bodyPr>
          <a:lstStyle/>
          <a:p>
            <a:r>
              <a:rPr lang="en-US"/>
              <a:t>Port of </a:t>
            </a:r>
            <a:r>
              <a:rPr lang="en-US" err="1"/>
              <a:t>Marsielles</a:t>
            </a:r>
            <a:endParaRPr lang="en-US"/>
          </a:p>
        </p:txBody>
      </p:sp>
      <p:sp>
        <p:nvSpPr>
          <p:cNvPr id="23" name="TextBox 22"/>
          <p:cNvSpPr txBox="1"/>
          <p:nvPr/>
        </p:nvSpPr>
        <p:spPr>
          <a:xfrm>
            <a:off x="9433188" y="2609536"/>
            <a:ext cx="1926076" cy="369332"/>
          </a:xfrm>
          <a:prstGeom prst="rect">
            <a:avLst/>
          </a:prstGeom>
          <a:noFill/>
        </p:spPr>
        <p:txBody>
          <a:bodyPr wrap="square" rtlCol="0">
            <a:spAutoFit/>
          </a:bodyPr>
          <a:lstStyle/>
          <a:p>
            <a:r>
              <a:rPr lang="en-US"/>
              <a:t>Port of Cadiz</a:t>
            </a:r>
          </a:p>
        </p:txBody>
      </p:sp>
      <p:pic>
        <p:nvPicPr>
          <p:cNvPr id="25" name="Picture 24"/>
          <p:cNvPicPr>
            <a:picLocks noChangeAspect="1"/>
          </p:cNvPicPr>
          <p:nvPr/>
        </p:nvPicPr>
        <p:blipFill>
          <a:blip r:embed="rId4"/>
          <a:stretch>
            <a:fillRect/>
          </a:stretch>
        </p:blipFill>
        <p:spPr>
          <a:xfrm rot="20278153" flipH="1">
            <a:off x="897169" y="3122515"/>
            <a:ext cx="414152" cy="346329"/>
          </a:xfrm>
          <a:prstGeom prst="rect">
            <a:avLst/>
          </a:prstGeom>
        </p:spPr>
      </p:pic>
      <p:sp>
        <p:nvSpPr>
          <p:cNvPr id="26" name="TextBox 25"/>
          <p:cNvSpPr txBox="1"/>
          <p:nvPr/>
        </p:nvSpPr>
        <p:spPr>
          <a:xfrm>
            <a:off x="1210803" y="3219380"/>
            <a:ext cx="599570" cy="369332"/>
          </a:xfrm>
          <a:prstGeom prst="rect">
            <a:avLst/>
          </a:prstGeom>
          <a:noFill/>
        </p:spPr>
        <p:txBody>
          <a:bodyPr wrap="square" rtlCol="0">
            <a:spAutoFit/>
          </a:bodyPr>
          <a:lstStyle/>
          <a:p>
            <a:r>
              <a:rPr lang="en-US"/>
              <a:t>X 2</a:t>
            </a:r>
          </a:p>
        </p:txBody>
      </p:sp>
      <p:pic>
        <p:nvPicPr>
          <p:cNvPr id="38" name="Picture 37"/>
          <p:cNvPicPr>
            <a:picLocks noChangeAspect="1"/>
          </p:cNvPicPr>
          <p:nvPr/>
        </p:nvPicPr>
        <p:blipFill>
          <a:blip r:embed="rId4"/>
          <a:stretch>
            <a:fillRect/>
          </a:stretch>
        </p:blipFill>
        <p:spPr>
          <a:xfrm rot="20278153" flipH="1">
            <a:off x="3672773" y="3071273"/>
            <a:ext cx="414152" cy="346329"/>
          </a:xfrm>
          <a:prstGeom prst="rect">
            <a:avLst/>
          </a:prstGeom>
        </p:spPr>
      </p:pic>
      <p:sp>
        <p:nvSpPr>
          <p:cNvPr id="41" name="TextBox 40"/>
          <p:cNvSpPr txBox="1"/>
          <p:nvPr/>
        </p:nvSpPr>
        <p:spPr>
          <a:xfrm>
            <a:off x="3994966" y="3083035"/>
            <a:ext cx="599570" cy="369332"/>
          </a:xfrm>
          <a:prstGeom prst="rect">
            <a:avLst/>
          </a:prstGeom>
          <a:noFill/>
        </p:spPr>
        <p:txBody>
          <a:bodyPr wrap="square" rtlCol="0">
            <a:spAutoFit/>
          </a:bodyPr>
          <a:lstStyle/>
          <a:p>
            <a:r>
              <a:rPr lang="en-US"/>
              <a:t>X 3</a:t>
            </a:r>
          </a:p>
        </p:txBody>
      </p:sp>
      <p:pic>
        <p:nvPicPr>
          <p:cNvPr id="44" name="Picture 43"/>
          <p:cNvPicPr>
            <a:picLocks noChangeAspect="1"/>
          </p:cNvPicPr>
          <p:nvPr/>
        </p:nvPicPr>
        <p:blipFill>
          <a:blip r:embed="rId5"/>
          <a:stretch>
            <a:fillRect/>
          </a:stretch>
        </p:blipFill>
        <p:spPr>
          <a:xfrm rot="1022147">
            <a:off x="4871318" y="3149665"/>
            <a:ext cx="388101" cy="236070"/>
          </a:xfrm>
          <a:prstGeom prst="rect">
            <a:avLst/>
          </a:prstGeom>
        </p:spPr>
      </p:pic>
      <p:sp>
        <p:nvSpPr>
          <p:cNvPr id="45" name="TextBox 44"/>
          <p:cNvSpPr txBox="1"/>
          <p:nvPr/>
        </p:nvSpPr>
        <p:spPr>
          <a:xfrm>
            <a:off x="5272486" y="3103997"/>
            <a:ext cx="575765" cy="369332"/>
          </a:xfrm>
          <a:prstGeom prst="rect">
            <a:avLst/>
          </a:prstGeom>
          <a:noFill/>
        </p:spPr>
        <p:txBody>
          <a:bodyPr wrap="square" rtlCol="0">
            <a:spAutoFit/>
          </a:bodyPr>
          <a:lstStyle/>
          <a:p>
            <a:r>
              <a:rPr lang="en-US"/>
              <a:t>X 1</a:t>
            </a:r>
          </a:p>
        </p:txBody>
      </p:sp>
      <p:pic>
        <p:nvPicPr>
          <p:cNvPr id="46" name="Picture 45"/>
          <p:cNvPicPr>
            <a:picLocks noChangeAspect="1"/>
          </p:cNvPicPr>
          <p:nvPr/>
        </p:nvPicPr>
        <p:blipFill>
          <a:blip r:embed="rId6"/>
          <a:stretch>
            <a:fillRect/>
          </a:stretch>
        </p:blipFill>
        <p:spPr>
          <a:xfrm>
            <a:off x="6511475" y="3867522"/>
            <a:ext cx="480302" cy="240151"/>
          </a:xfrm>
          <a:prstGeom prst="rect">
            <a:avLst/>
          </a:prstGeom>
        </p:spPr>
      </p:pic>
      <p:pic>
        <p:nvPicPr>
          <p:cNvPr id="47" name="Picture 46"/>
          <p:cNvPicPr>
            <a:picLocks noChangeAspect="1"/>
          </p:cNvPicPr>
          <p:nvPr/>
        </p:nvPicPr>
        <p:blipFill>
          <a:blip r:embed="rId6"/>
          <a:stretch>
            <a:fillRect/>
          </a:stretch>
        </p:blipFill>
        <p:spPr>
          <a:xfrm>
            <a:off x="3634745" y="3893372"/>
            <a:ext cx="480302" cy="240151"/>
          </a:xfrm>
          <a:prstGeom prst="rect">
            <a:avLst/>
          </a:prstGeom>
        </p:spPr>
      </p:pic>
      <p:pic>
        <p:nvPicPr>
          <p:cNvPr id="49" name="Picture 48"/>
          <p:cNvPicPr>
            <a:picLocks noChangeAspect="1"/>
          </p:cNvPicPr>
          <p:nvPr/>
        </p:nvPicPr>
        <p:blipFill>
          <a:blip r:embed="rId6"/>
          <a:stretch>
            <a:fillRect/>
          </a:stretch>
        </p:blipFill>
        <p:spPr>
          <a:xfrm>
            <a:off x="9433188" y="3884084"/>
            <a:ext cx="480302" cy="302652"/>
          </a:xfrm>
          <a:prstGeom prst="rect">
            <a:avLst/>
          </a:prstGeom>
        </p:spPr>
      </p:pic>
      <p:pic>
        <p:nvPicPr>
          <p:cNvPr id="50" name="Picture 49"/>
          <p:cNvPicPr>
            <a:picLocks noChangeAspect="1"/>
          </p:cNvPicPr>
          <p:nvPr/>
        </p:nvPicPr>
        <p:blipFill>
          <a:blip r:embed="rId5"/>
          <a:stretch>
            <a:fillRect/>
          </a:stretch>
        </p:blipFill>
        <p:spPr>
          <a:xfrm rot="1022147">
            <a:off x="7880980" y="3143422"/>
            <a:ext cx="388101" cy="287313"/>
          </a:xfrm>
          <a:prstGeom prst="rect">
            <a:avLst/>
          </a:prstGeom>
        </p:spPr>
      </p:pic>
      <p:pic>
        <p:nvPicPr>
          <p:cNvPr id="52" name="Picture 51"/>
          <p:cNvPicPr>
            <a:picLocks noChangeAspect="1"/>
          </p:cNvPicPr>
          <p:nvPr/>
        </p:nvPicPr>
        <p:blipFill>
          <a:blip r:embed="rId4"/>
          <a:stretch>
            <a:fillRect/>
          </a:stretch>
        </p:blipFill>
        <p:spPr>
          <a:xfrm rot="20278153" flipH="1">
            <a:off x="6547654" y="3072876"/>
            <a:ext cx="414152" cy="346329"/>
          </a:xfrm>
          <a:prstGeom prst="rect">
            <a:avLst/>
          </a:prstGeom>
        </p:spPr>
      </p:pic>
      <p:pic>
        <p:nvPicPr>
          <p:cNvPr id="53" name="Picture 52"/>
          <p:cNvPicPr>
            <a:picLocks noChangeAspect="1"/>
          </p:cNvPicPr>
          <p:nvPr/>
        </p:nvPicPr>
        <p:blipFill>
          <a:blip r:embed="rId4"/>
          <a:stretch>
            <a:fillRect/>
          </a:stretch>
        </p:blipFill>
        <p:spPr>
          <a:xfrm rot="20278153" flipH="1">
            <a:off x="9499928" y="3108915"/>
            <a:ext cx="414152" cy="436464"/>
          </a:xfrm>
          <a:prstGeom prst="rect">
            <a:avLst/>
          </a:prstGeom>
        </p:spPr>
      </p:pic>
      <p:sp>
        <p:nvSpPr>
          <p:cNvPr id="54" name="TextBox 53"/>
          <p:cNvSpPr txBox="1"/>
          <p:nvPr/>
        </p:nvSpPr>
        <p:spPr>
          <a:xfrm>
            <a:off x="6911448" y="3092875"/>
            <a:ext cx="731678" cy="369332"/>
          </a:xfrm>
          <a:prstGeom prst="rect">
            <a:avLst/>
          </a:prstGeom>
          <a:noFill/>
        </p:spPr>
        <p:txBody>
          <a:bodyPr wrap="square" rtlCol="0">
            <a:spAutoFit/>
          </a:bodyPr>
          <a:lstStyle/>
          <a:p>
            <a:r>
              <a:rPr lang="en-US"/>
              <a:t>X 1</a:t>
            </a:r>
          </a:p>
        </p:txBody>
      </p:sp>
      <p:sp>
        <p:nvSpPr>
          <p:cNvPr id="55" name="TextBox 54"/>
          <p:cNvSpPr txBox="1"/>
          <p:nvPr/>
        </p:nvSpPr>
        <p:spPr>
          <a:xfrm>
            <a:off x="8302654" y="3116194"/>
            <a:ext cx="508361" cy="369332"/>
          </a:xfrm>
          <a:prstGeom prst="rect">
            <a:avLst/>
          </a:prstGeom>
          <a:noFill/>
        </p:spPr>
        <p:txBody>
          <a:bodyPr wrap="square" rtlCol="0">
            <a:spAutoFit/>
          </a:bodyPr>
          <a:lstStyle/>
          <a:p>
            <a:r>
              <a:rPr lang="en-US"/>
              <a:t>X 2</a:t>
            </a:r>
          </a:p>
        </p:txBody>
      </p:sp>
      <p:sp>
        <p:nvSpPr>
          <p:cNvPr id="56" name="TextBox 55"/>
          <p:cNvSpPr txBox="1"/>
          <p:nvPr/>
        </p:nvSpPr>
        <p:spPr>
          <a:xfrm>
            <a:off x="6981771" y="3810235"/>
            <a:ext cx="754982" cy="369332"/>
          </a:xfrm>
          <a:prstGeom prst="rect">
            <a:avLst/>
          </a:prstGeom>
          <a:noFill/>
        </p:spPr>
        <p:txBody>
          <a:bodyPr wrap="square" rtlCol="0">
            <a:spAutoFit/>
          </a:bodyPr>
          <a:lstStyle/>
          <a:p>
            <a:r>
              <a:rPr lang="en-US"/>
              <a:t>X 3 </a:t>
            </a:r>
          </a:p>
        </p:txBody>
      </p:sp>
      <p:pic>
        <p:nvPicPr>
          <p:cNvPr id="57" name="Picture 56"/>
          <p:cNvPicPr>
            <a:picLocks noChangeAspect="1"/>
          </p:cNvPicPr>
          <p:nvPr/>
        </p:nvPicPr>
        <p:blipFill>
          <a:blip r:embed="rId7"/>
          <a:stretch>
            <a:fillRect/>
          </a:stretch>
        </p:blipFill>
        <p:spPr>
          <a:xfrm>
            <a:off x="4829354" y="3876849"/>
            <a:ext cx="464330" cy="301815"/>
          </a:xfrm>
          <a:prstGeom prst="rect">
            <a:avLst/>
          </a:prstGeom>
        </p:spPr>
      </p:pic>
      <p:pic>
        <p:nvPicPr>
          <p:cNvPr id="58" name="Picture 57"/>
          <p:cNvPicPr>
            <a:picLocks noChangeAspect="1"/>
          </p:cNvPicPr>
          <p:nvPr/>
        </p:nvPicPr>
        <p:blipFill>
          <a:blip r:embed="rId7"/>
          <a:stretch>
            <a:fillRect/>
          </a:stretch>
        </p:blipFill>
        <p:spPr>
          <a:xfrm>
            <a:off x="7835327" y="3843993"/>
            <a:ext cx="464330" cy="301815"/>
          </a:xfrm>
          <a:prstGeom prst="rect">
            <a:avLst/>
          </a:prstGeom>
        </p:spPr>
      </p:pic>
      <p:pic>
        <p:nvPicPr>
          <p:cNvPr id="59" name="Picture 58"/>
          <p:cNvPicPr>
            <a:picLocks noChangeAspect="1"/>
          </p:cNvPicPr>
          <p:nvPr/>
        </p:nvPicPr>
        <p:blipFill>
          <a:blip r:embed="rId7"/>
          <a:stretch>
            <a:fillRect/>
          </a:stretch>
        </p:blipFill>
        <p:spPr>
          <a:xfrm>
            <a:off x="10603629" y="3836338"/>
            <a:ext cx="464330" cy="380365"/>
          </a:xfrm>
          <a:prstGeom prst="rect">
            <a:avLst/>
          </a:prstGeom>
        </p:spPr>
      </p:pic>
      <p:pic>
        <p:nvPicPr>
          <p:cNvPr id="60" name="Picture 59"/>
          <p:cNvPicPr>
            <a:picLocks noChangeAspect="1"/>
          </p:cNvPicPr>
          <p:nvPr/>
        </p:nvPicPr>
        <p:blipFill>
          <a:blip r:embed="rId5"/>
          <a:stretch>
            <a:fillRect/>
          </a:stretch>
        </p:blipFill>
        <p:spPr>
          <a:xfrm rot="1022147">
            <a:off x="10617288" y="3134068"/>
            <a:ext cx="388101" cy="362089"/>
          </a:xfrm>
          <a:prstGeom prst="rect">
            <a:avLst/>
          </a:prstGeom>
        </p:spPr>
      </p:pic>
      <p:pic>
        <p:nvPicPr>
          <p:cNvPr id="65" name="Picture 64"/>
          <p:cNvPicPr>
            <a:picLocks noChangeAspect="1"/>
          </p:cNvPicPr>
          <p:nvPr/>
        </p:nvPicPr>
        <p:blipFill>
          <a:blip r:embed="rId8"/>
          <a:stretch>
            <a:fillRect/>
          </a:stretch>
        </p:blipFill>
        <p:spPr>
          <a:xfrm>
            <a:off x="4256888" y="4298770"/>
            <a:ext cx="588363" cy="510387"/>
          </a:xfrm>
          <a:prstGeom prst="rect">
            <a:avLst/>
          </a:prstGeom>
        </p:spPr>
      </p:pic>
      <p:pic>
        <p:nvPicPr>
          <p:cNvPr id="66" name="Picture 65"/>
          <p:cNvPicPr>
            <a:picLocks noChangeAspect="1"/>
          </p:cNvPicPr>
          <p:nvPr/>
        </p:nvPicPr>
        <p:blipFill>
          <a:blip r:embed="rId8"/>
          <a:stretch>
            <a:fillRect/>
          </a:stretch>
        </p:blipFill>
        <p:spPr>
          <a:xfrm>
            <a:off x="7180330" y="4303444"/>
            <a:ext cx="588363" cy="510387"/>
          </a:xfrm>
          <a:prstGeom prst="rect">
            <a:avLst/>
          </a:prstGeom>
        </p:spPr>
      </p:pic>
      <p:pic>
        <p:nvPicPr>
          <p:cNvPr id="67" name="Picture 66"/>
          <p:cNvPicPr>
            <a:picLocks noChangeAspect="1"/>
          </p:cNvPicPr>
          <p:nvPr/>
        </p:nvPicPr>
        <p:blipFill>
          <a:blip r:embed="rId8"/>
          <a:stretch>
            <a:fillRect/>
          </a:stretch>
        </p:blipFill>
        <p:spPr>
          <a:xfrm>
            <a:off x="10033951" y="4305268"/>
            <a:ext cx="588363" cy="643220"/>
          </a:xfrm>
          <a:prstGeom prst="rect">
            <a:avLst/>
          </a:prstGeom>
        </p:spPr>
      </p:pic>
      <p:sp>
        <p:nvSpPr>
          <p:cNvPr id="68" name="TextBox 67"/>
          <p:cNvSpPr txBox="1"/>
          <p:nvPr/>
        </p:nvSpPr>
        <p:spPr>
          <a:xfrm>
            <a:off x="4097599" y="3809332"/>
            <a:ext cx="731755" cy="369332"/>
          </a:xfrm>
          <a:prstGeom prst="rect">
            <a:avLst/>
          </a:prstGeom>
          <a:noFill/>
        </p:spPr>
        <p:txBody>
          <a:bodyPr wrap="square" rtlCol="0">
            <a:spAutoFit/>
          </a:bodyPr>
          <a:lstStyle/>
          <a:p>
            <a:r>
              <a:rPr lang="en-US"/>
              <a:t>X2</a:t>
            </a:r>
          </a:p>
        </p:txBody>
      </p:sp>
      <p:sp>
        <p:nvSpPr>
          <p:cNvPr id="69" name="TextBox 68"/>
          <p:cNvSpPr txBox="1"/>
          <p:nvPr/>
        </p:nvSpPr>
        <p:spPr>
          <a:xfrm>
            <a:off x="5313532" y="3809332"/>
            <a:ext cx="669183" cy="369332"/>
          </a:xfrm>
          <a:prstGeom prst="rect">
            <a:avLst/>
          </a:prstGeom>
          <a:noFill/>
        </p:spPr>
        <p:txBody>
          <a:bodyPr wrap="square" rtlCol="0">
            <a:spAutoFit/>
          </a:bodyPr>
          <a:lstStyle/>
          <a:p>
            <a:r>
              <a:rPr lang="en-US"/>
              <a:t>X 4</a:t>
            </a:r>
          </a:p>
        </p:txBody>
      </p:sp>
      <p:sp>
        <p:nvSpPr>
          <p:cNvPr id="70" name="TextBox 69"/>
          <p:cNvSpPr txBox="1"/>
          <p:nvPr/>
        </p:nvSpPr>
        <p:spPr>
          <a:xfrm>
            <a:off x="4688832" y="4298769"/>
            <a:ext cx="839518" cy="370512"/>
          </a:xfrm>
          <a:prstGeom prst="rect">
            <a:avLst/>
          </a:prstGeom>
          <a:noFill/>
        </p:spPr>
        <p:txBody>
          <a:bodyPr wrap="square" rtlCol="0">
            <a:spAutoFit/>
          </a:bodyPr>
          <a:lstStyle/>
          <a:p>
            <a:r>
              <a:rPr lang="en-US"/>
              <a:t>X 2</a:t>
            </a:r>
          </a:p>
        </p:txBody>
      </p:sp>
      <p:sp>
        <p:nvSpPr>
          <p:cNvPr id="71" name="TextBox 70"/>
          <p:cNvSpPr txBox="1"/>
          <p:nvPr/>
        </p:nvSpPr>
        <p:spPr>
          <a:xfrm>
            <a:off x="8299657" y="3790497"/>
            <a:ext cx="588608" cy="369418"/>
          </a:xfrm>
          <a:prstGeom prst="rect">
            <a:avLst/>
          </a:prstGeom>
          <a:noFill/>
        </p:spPr>
        <p:txBody>
          <a:bodyPr wrap="square" rtlCol="0">
            <a:spAutoFit/>
          </a:bodyPr>
          <a:lstStyle/>
          <a:p>
            <a:r>
              <a:rPr lang="en-US"/>
              <a:t>X 3</a:t>
            </a:r>
          </a:p>
        </p:txBody>
      </p:sp>
      <p:sp>
        <p:nvSpPr>
          <p:cNvPr id="72" name="TextBox 71"/>
          <p:cNvSpPr txBox="1"/>
          <p:nvPr/>
        </p:nvSpPr>
        <p:spPr>
          <a:xfrm>
            <a:off x="7582945" y="4302207"/>
            <a:ext cx="1009969" cy="369332"/>
          </a:xfrm>
          <a:prstGeom prst="rect">
            <a:avLst/>
          </a:prstGeom>
          <a:noFill/>
        </p:spPr>
        <p:txBody>
          <a:bodyPr wrap="square" rtlCol="0">
            <a:spAutoFit/>
          </a:bodyPr>
          <a:lstStyle/>
          <a:p>
            <a:r>
              <a:rPr lang="en-US"/>
              <a:t>X 4</a:t>
            </a:r>
          </a:p>
        </p:txBody>
      </p:sp>
      <p:sp>
        <p:nvSpPr>
          <p:cNvPr id="73" name="TextBox 72"/>
          <p:cNvSpPr txBox="1"/>
          <p:nvPr/>
        </p:nvSpPr>
        <p:spPr>
          <a:xfrm>
            <a:off x="9847454" y="3118018"/>
            <a:ext cx="681178" cy="368043"/>
          </a:xfrm>
          <a:prstGeom prst="rect">
            <a:avLst/>
          </a:prstGeom>
          <a:noFill/>
        </p:spPr>
        <p:txBody>
          <a:bodyPr wrap="square" rtlCol="0">
            <a:spAutoFit/>
          </a:bodyPr>
          <a:lstStyle/>
          <a:p>
            <a:r>
              <a:rPr lang="en-US"/>
              <a:t>X 2</a:t>
            </a:r>
          </a:p>
        </p:txBody>
      </p:sp>
      <p:sp>
        <p:nvSpPr>
          <p:cNvPr id="74" name="TextBox 73"/>
          <p:cNvSpPr txBox="1"/>
          <p:nvPr/>
        </p:nvSpPr>
        <p:spPr>
          <a:xfrm>
            <a:off x="11034780" y="3137308"/>
            <a:ext cx="648967" cy="369332"/>
          </a:xfrm>
          <a:prstGeom prst="rect">
            <a:avLst/>
          </a:prstGeom>
          <a:noFill/>
        </p:spPr>
        <p:txBody>
          <a:bodyPr wrap="square" rtlCol="0">
            <a:spAutoFit/>
          </a:bodyPr>
          <a:lstStyle/>
          <a:p>
            <a:r>
              <a:rPr lang="en-US"/>
              <a:t>X 5</a:t>
            </a:r>
          </a:p>
        </p:txBody>
      </p:sp>
      <p:sp>
        <p:nvSpPr>
          <p:cNvPr id="76" name="TextBox 75"/>
          <p:cNvSpPr txBox="1"/>
          <p:nvPr/>
        </p:nvSpPr>
        <p:spPr>
          <a:xfrm>
            <a:off x="9847454" y="3806039"/>
            <a:ext cx="625462" cy="369332"/>
          </a:xfrm>
          <a:prstGeom prst="rect">
            <a:avLst/>
          </a:prstGeom>
          <a:noFill/>
        </p:spPr>
        <p:txBody>
          <a:bodyPr wrap="square" rtlCol="0">
            <a:spAutoFit/>
          </a:bodyPr>
          <a:lstStyle/>
          <a:p>
            <a:r>
              <a:rPr lang="en-US"/>
              <a:t>X 3</a:t>
            </a:r>
          </a:p>
        </p:txBody>
      </p:sp>
      <p:sp>
        <p:nvSpPr>
          <p:cNvPr id="77" name="TextBox 76"/>
          <p:cNvSpPr txBox="1"/>
          <p:nvPr/>
        </p:nvSpPr>
        <p:spPr>
          <a:xfrm>
            <a:off x="11067959" y="3806039"/>
            <a:ext cx="583450" cy="369332"/>
          </a:xfrm>
          <a:prstGeom prst="rect">
            <a:avLst/>
          </a:prstGeom>
          <a:noFill/>
        </p:spPr>
        <p:txBody>
          <a:bodyPr wrap="square" rtlCol="0">
            <a:spAutoFit/>
          </a:bodyPr>
          <a:lstStyle/>
          <a:p>
            <a:r>
              <a:rPr lang="en-US"/>
              <a:t>X 2</a:t>
            </a:r>
          </a:p>
        </p:txBody>
      </p:sp>
      <p:sp>
        <p:nvSpPr>
          <p:cNvPr id="78" name="TextBox 77"/>
          <p:cNvSpPr txBox="1"/>
          <p:nvPr/>
        </p:nvSpPr>
        <p:spPr>
          <a:xfrm>
            <a:off x="10413163" y="4292777"/>
            <a:ext cx="818255" cy="369332"/>
          </a:xfrm>
          <a:prstGeom prst="rect">
            <a:avLst/>
          </a:prstGeom>
          <a:noFill/>
        </p:spPr>
        <p:txBody>
          <a:bodyPr wrap="square" rtlCol="0">
            <a:spAutoFit/>
          </a:bodyPr>
          <a:lstStyle/>
          <a:p>
            <a:r>
              <a:rPr lang="en-US"/>
              <a:t>X 3</a:t>
            </a:r>
          </a:p>
        </p:txBody>
      </p:sp>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l="38813" t="23023" r="39509" b="27848"/>
          <a:stretch/>
        </p:blipFill>
        <p:spPr>
          <a:xfrm>
            <a:off x="4953899" y="4946441"/>
            <a:ext cx="674914" cy="859971"/>
          </a:xfrm>
          <a:prstGeom prst="rect">
            <a:avLst/>
          </a:prstGeom>
        </p:spPr>
      </p:pic>
      <p:sp>
        <p:nvSpPr>
          <p:cNvPr id="75" name="Rectangle 74"/>
          <p:cNvSpPr/>
          <p:nvPr/>
        </p:nvSpPr>
        <p:spPr>
          <a:xfrm>
            <a:off x="8117790" y="524233"/>
            <a:ext cx="3556605" cy="1781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This screen provides the users with the basic information about all of the players in the game session. The boxes contain information about the player’s name, what port they belong to as well as the treasures in said port as well as the crew/chance cards that they hold. The boxes are colour coded in respect to the colours of their ships and port </a:t>
            </a:r>
          </a:p>
        </p:txBody>
      </p:sp>
      <p:sp>
        <p:nvSpPr>
          <p:cNvPr id="79" name="Rectangle 78"/>
          <p:cNvSpPr/>
          <p:nvPr/>
        </p:nvSpPr>
        <p:spPr>
          <a:xfrm>
            <a:off x="6403024" y="5623488"/>
            <a:ext cx="2074071" cy="11061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Clicking the “Return to menu” button will take the user back to the main game screen from the last point which the game state is at [U06]</a:t>
            </a:r>
          </a:p>
        </p:txBody>
      </p:sp>
      <p:cxnSp>
        <p:nvCxnSpPr>
          <p:cNvPr id="80" name="Straight Arrow Connector 79"/>
          <p:cNvCxnSpPr>
            <a:cxnSpLocks/>
          </p:cNvCxnSpPr>
          <p:nvPr/>
        </p:nvCxnSpPr>
        <p:spPr>
          <a:xfrm flipV="1">
            <a:off x="8271600" y="6573919"/>
            <a:ext cx="1401739" cy="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pic>
        <p:nvPicPr>
          <p:cNvPr id="81" name="Picture 80" descr="Buccaneer - Crew Cards.png"/>
          <p:cNvPicPr>
            <a:picLocks noChangeAspect="1"/>
          </p:cNvPicPr>
          <p:nvPr/>
        </p:nvPicPr>
        <p:blipFill>
          <a:blip r:embed="rId10"/>
          <a:srcRect l="11074" t="14007" r="79410" b="63457"/>
          <a:stretch>
            <a:fillRect/>
          </a:stretch>
        </p:blipFill>
        <p:spPr>
          <a:xfrm>
            <a:off x="780389" y="5050318"/>
            <a:ext cx="427718" cy="571088"/>
          </a:xfrm>
          <a:prstGeom prst="rect">
            <a:avLst/>
          </a:prstGeom>
        </p:spPr>
      </p:pic>
      <p:pic>
        <p:nvPicPr>
          <p:cNvPr id="82" name="Picture 81" descr="Buccaneer - Crew Cards.png"/>
          <p:cNvPicPr>
            <a:picLocks noChangeAspect="1"/>
          </p:cNvPicPr>
          <p:nvPr/>
        </p:nvPicPr>
        <p:blipFill>
          <a:blip r:embed="rId10"/>
          <a:srcRect l="22829" t="14830" r="67831" b="63167"/>
          <a:stretch>
            <a:fillRect/>
          </a:stretch>
        </p:blipFill>
        <p:spPr>
          <a:xfrm>
            <a:off x="1245566" y="5044090"/>
            <a:ext cx="425709" cy="563150"/>
          </a:xfrm>
          <a:prstGeom prst="rect">
            <a:avLst/>
          </a:prstGeom>
        </p:spPr>
      </p:pic>
      <p:pic>
        <p:nvPicPr>
          <p:cNvPr id="87" name="Picture 86" descr="Buccaneer - Crew Cards.png"/>
          <p:cNvPicPr>
            <a:picLocks noChangeAspect="1"/>
          </p:cNvPicPr>
          <p:nvPr/>
        </p:nvPicPr>
        <p:blipFill>
          <a:blip r:embed="rId10"/>
          <a:srcRect l="11074" t="14007" r="79410" b="63457"/>
          <a:stretch>
            <a:fillRect/>
          </a:stretch>
        </p:blipFill>
        <p:spPr>
          <a:xfrm>
            <a:off x="3600769" y="5076825"/>
            <a:ext cx="427718" cy="571088"/>
          </a:xfrm>
          <a:prstGeom prst="rect">
            <a:avLst/>
          </a:prstGeom>
        </p:spPr>
      </p:pic>
      <p:pic>
        <p:nvPicPr>
          <p:cNvPr id="88" name="Picture 87" descr="Buccaneer - Crew Cards.png"/>
          <p:cNvPicPr>
            <a:picLocks noChangeAspect="1"/>
          </p:cNvPicPr>
          <p:nvPr/>
        </p:nvPicPr>
        <p:blipFill>
          <a:blip r:embed="rId10"/>
          <a:srcRect l="22829" t="14830" r="67831" b="63167"/>
          <a:stretch>
            <a:fillRect/>
          </a:stretch>
        </p:blipFill>
        <p:spPr>
          <a:xfrm>
            <a:off x="4067535" y="5076825"/>
            <a:ext cx="425709" cy="563150"/>
          </a:xfrm>
          <a:prstGeom prst="rect">
            <a:avLst/>
          </a:prstGeom>
        </p:spPr>
      </p:pic>
      <p:pic>
        <p:nvPicPr>
          <p:cNvPr id="89" name="Picture 88" descr="Buccaneer - Crew Cards.png"/>
          <p:cNvPicPr>
            <a:picLocks noChangeAspect="1"/>
          </p:cNvPicPr>
          <p:nvPr/>
        </p:nvPicPr>
        <p:blipFill>
          <a:blip r:embed="rId10"/>
          <a:srcRect l="34365" t="14391" r="56656" b="63284"/>
          <a:stretch>
            <a:fillRect/>
          </a:stretch>
        </p:blipFill>
        <p:spPr>
          <a:xfrm>
            <a:off x="4534302" y="5076825"/>
            <a:ext cx="405398" cy="567492"/>
          </a:xfrm>
          <a:prstGeom prst="rect">
            <a:avLst/>
          </a:prstGeom>
        </p:spPr>
      </p:pic>
      <p:pic>
        <p:nvPicPr>
          <p:cNvPr id="90" name="Picture 89" descr="Buccaneer - Crew Cards.png"/>
          <p:cNvPicPr>
            <a:picLocks noChangeAspect="1"/>
          </p:cNvPicPr>
          <p:nvPr/>
        </p:nvPicPr>
        <p:blipFill>
          <a:blip r:embed="rId10"/>
          <a:srcRect l="11074" t="14007" r="79410" b="63457"/>
          <a:stretch>
            <a:fillRect/>
          </a:stretch>
        </p:blipFill>
        <p:spPr>
          <a:xfrm>
            <a:off x="6553780" y="5038725"/>
            <a:ext cx="427718" cy="571088"/>
          </a:xfrm>
          <a:prstGeom prst="rect">
            <a:avLst/>
          </a:prstGeom>
        </p:spPr>
      </p:pic>
      <p:pic>
        <p:nvPicPr>
          <p:cNvPr id="91" name="Picture 90" descr="Buccaneer - Crew Cards.png"/>
          <p:cNvPicPr>
            <a:picLocks noChangeAspect="1"/>
          </p:cNvPicPr>
          <p:nvPr/>
        </p:nvPicPr>
        <p:blipFill>
          <a:blip r:embed="rId10"/>
          <a:srcRect l="22829" t="14830" r="67831" b="63167"/>
          <a:stretch>
            <a:fillRect/>
          </a:stretch>
        </p:blipFill>
        <p:spPr>
          <a:xfrm>
            <a:off x="7020881" y="5038724"/>
            <a:ext cx="425709" cy="563150"/>
          </a:xfrm>
          <a:prstGeom prst="rect">
            <a:avLst/>
          </a:prstGeom>
        </p:spPr>
      </p:pic>
      <p:pic>
        <p:nvPicPr>
          <p:cNvPr id="92" name="Picture 91" descr="Buccaneer - Crew Cards.png"/>
          <p:cNvPicPr>
            <a:picLocks noChangeAspect="1"/>
          </p:cNvPicPr>
          <p:nvPr/>
        </p:nvPicPr>
        <p:blipFill>
          <a:blip r:embed="rId10"/>
          <a:srcRect l="34365" t="14391" r="56656" b="63284"/>
          <a:stretch>
            <a:fillRect/>
          </a:stretch>
        </p:blipFill>
        <p:spPr>
          <a:xfrm>
            <a:off x="7496839" y="5038725"/>
            <a:ext cx="405398" cy="567492"/>
          </a:xfrm>
          <a:prstGeom prst="rect">
            <a:avLst/>
          </a:prstGeom>
        </p:spPr>
      </p:pic>
      <p:pic>
        <p:nvPicPr>
          <p:cNvPr id="93" name="Picture 92" descr="Buccaneer - Crew Cards.png"/>
          <p:cNvPicPr>
            <a:picLocks noChangeAspect="1"/>
          </p:cNvPicPr>
          <p:nvPr/>
        </p:nvPicPr>
        <p:blipFill>
          <a:blip r:embed="rId10"/>
          <a:srcRect l="11074" t="14007" r="79410" b="63457"/>
          <a:stretch>
            <a:fillRect/>
          </a:stretch>
        </p:blipFill>
        <p:spPr>
          <a:xfrm>
            <a:off x="9433186" y="5172075"/>
            <a:ext cx="427718" cy="571088"/>
          </a:xfrm>
          <a:prstGeom prst="rect">
            <a:avLst/>
          </a:prstGeom>
        </p:spPr>
      </p:pic>
      <p:pic>
        <p:nvPicPr>
          <p:cNvPr id="94" name="Picture 93" descr="Buccaneer - Crew Cards.png"/>
          <p:cNvPicPr>
            <a:picLocks noChangeAspect="1"/>
          </p:cNvPicPr>
          <p:nvPr/>
        </p:nvPicPr>
        <p:blipFill>
          <a:blip r:embed="rId10"/>
          <a:srcRect l="22829" t="14830" r="67831" b="63167"/>
          <a:stretch>
            <a:fillRect/>
          </a:stretch>
        </p:blipFill>
        <p:spPr>
          <a:xfrm>
            <a:off x="9906877" y="5172075"/>
            <a:ext cx="425709" cy="563150"/>
          </a:xfrm>
          <a:prstGeom prst="rect">
            <a:avLst/>
          </a:prstGeom>
        </p:spPr>
      </p:pic>
      <p:pic>
        <p:nvPicPr>
          <p:cNvPr id="95" name="Picture 94" descr="Buccaneer - Crew Cards.png"/>
          <p:cNvPicPr>
            <a:picLocks noChangeAspect="1"/>
          </p:cNvPicPr>
          <p:nvPr/>
        </p:nvPicPr>
        <p:blipFill>
          <a:blip r:embed="rId10"/>
          <a:srcRect l="34365" t="14391" r="56656" b="63284"/>
          <a:stretch>
            <a:fillRect/>
          </a:stretch>
        </p:blipFill>
        <p:spPr>
          <a:xfrm>
            <a:off x="10360480" y="5172075"/>
            <a:ext cx="405398" cy="567492"/>
          </a:xfrm>
          <a:prstGeom prst="rect">
            <a:avLst/>
          </a:prstGeom>
        </p:spPr>
      </p:pic>
      <p:sp>
        <p:nvSpPr>
          <p:cNvPr id="84" name="TextBox 1"/>
          <p:cNvSpPr txBox="1"/>
          <p:nvPr/>
        </p:nvSpPr>
        <p:spPr>
          <a:xfrm>
            <a:off x="819150" y="2265363"/>
            <a:ext cx="2932153" cy="307777"/>
          </a:xfrm>
          <a:prstGeom prst="rect">
            <a:avLst/>
          </a:prstGeom>
          <a:noFill/>
        </p:spPr>
        <p:txBody>
          <a:bodyPr wrap="square" rtlCol="0" anchor="t">
            <a:spAutoFit/>
          </a:bodyPr>
          <a:lstStyle/>
          <a:p>
            <a:r>
              <a:rPr lang="en-US" sz="1400"/>
              <a:t>Crew Movement Speed: 6 </a:t>
            </a:r>
            <a:endParaRPr lang="en-US" sz="1400">
              <a:solidFill>
                <a:srgbClr val="000000"/>
              </a:solidFill>
              <a:latin typeface="Calibri"/>
            </a:endParaRPr>
          </a:p>
        </p:txBody>
      </p:sp>
      <p:pic>
        <p:nvPicPr>
          <p:cNvPr id="85" name="Picture 2" descr="Buccaneer - Crew Cards.png"/>
          <p:cNvPicPr>
            <a:picLocks noChangeAspect="1"/>
          </p:cNvPicPr>
          <p:nvPr/>
        </p:nvPicPr>
        <p:blipFill>
          <a:blip r:embed="rId10"/>
          <a:srcRect l="34365" t="14391" r="56656" b="63284"/>
          <a:stretch>
            <a:fillRect/>
          </a:stretch>
        </p:blipFill>
        <p:spPr>
          <a:xfrm>
            <a:off x="5561532" y="5120405"/>
            <a:ext cx="405398" cy="567492"/>
          </a:xfrm>
          <a:prstGeom prst="rect">
            <a:avLst/>
          </a:prstGeom>
        </p:spPr>
      </p:pic>
      <p:sp>
        <p:nvSpPr>
          <p:cNvPr id="2" name="TextBox 1"/>
          <p:cNvSpPr txBox="1"/>
          <p:nvPr/>
        </p:nvSpPr>
        <p:spPr>
          <a:xfrm>
            <a:off x="261257" y="94389"/>
            <a:ext cx="2922287" cy="369332"/>
          </a:xfrm>
          <a:prstGeom prst="rect">
            <a:avLst/>
          </a:prstGeom>
          <a:noFill/>
        </p:spPr>
        <p:txBody>
          <a:bodyPr wrap="square" rtlCol="0">
            <a:spAutoFit/>
          </a:bodyPr>
          <a:lstStyle/>
          <a:p>
            <a:r>
              <a:rPr lang="en-GB" dirty="0" smtClean="0"/>
              <a:t>U15</a:t>
            </a:r>
          </a:p>
        </p:txBody>
      </p:sp>
    </p:spTree>
    <p:custDataLst>
      <p:tags r:id="rId1"/>
    </p:custDataLst>
    <p:extLst>
      <p:ext uri="{BB962C8B-B14F-4D97-AF65-F5344CB8AC3E}">
        <p14:creationId xmlns:p14="http://schemas.microsoft.com/office/powerpoint/2010/main" val="16131029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7000">
              <a:srgbClr val="FFC000"/>
            </a:gs>
            <a:gs pos="37000">
              <a:schemeClr val="accent4">
                <a:lumMod val="45000"/>
                <a:lumOff val="55000"/>
              </a:schemeClr>
            </a:gs>
            <a:gs pos="100000">
              <a:schemeClr val="accent4">
                <a:lumMod val="30000"/>
                <a:lumOff val="70000"/>
              </a:schemeClr>
            </a:gs>
          </a:gsLst>
          <a:lin ang="16200000" scaled="1"/>
        </a:gradFill>
        <a:effectLst/>
      </p:bgPr>
    </p:bg>
    <p:spTree>
      <p:nvGrpSpPr>
        <p:cNvPr id="1" name=""/>
        <p:cNvGrpSpPr/>
        <p:nvPr/>
      </p:nvGrpSpPr>
      <p:grpSpPr>
        <a:xfrm>
          <a:off x="0" y="0"/>
          <a:ext cx="0" cy="0"/>
          <a:chOff x="0" y="0"/>
          <a:chExt cx="0" cy="0"/>
        </a:xfrm>
      </p:grpSpPr>
      <p:sp>
        <p:nvSpPr>
          <p:cNvPr id="4" name="Title 1"/>
          <p:cNvSpPr txBox="1">
            <a:spLocks/>
          </p:cNvSpPr>
          <p:nvPr/>
        </p:nvSpPr>
        <p:spPr>
          <a:xfrm>
            <a:off x="838200" y="2296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5" name="TextBox 4"/>
          <p:cNvSpPr txBox="1"/>
          <p:nvPr/>
        </p:nvSpPr>
        <p:spPr>
          <a:xfrm>
            <a:off x="2404533" y="111502"/>
            <a:ext cx="7382933" cy="923330"/>
          </a:xfrm>
          <a:prstGeom prst="rect">
            <a:avLst/>
          </a:prstGeom>
          <a:noFill/>
        </p:spPr>
        <p:txBody>
          <a:bodyPr wrap="square" rtlCol="0">
            <a:spAutoFit/>
          </a:bodyPr>
          <a:lstStyle/>
          <a:p>
            <a:pPr algn="ctr"/>
            <a:r>
              <a:rPr lang="en-US" sz="5400">
                <a:latin typeface="Algerian" panose="04020705040A02060702" pitchFamily="82" charset="0"/>
              </a:rPr>
              <a:t>My Cards </a:t>
            </a:r>
          </a:p>
        </p:txBody>
      </p:sp>
      <p:sp>
        <p:nvSpPr>
          <p:cNvPr id="6" name="Rectangle 5"/>
          <p:cNvSpPr/>
          <p:nvPr/>
        </p:nvSpPr>
        <p:spPr>
          <a:xfrm>
            <a:off x="760926" y="975371"/>
            <a:ext cx="3612847" cy="5564798"/>
          </a:xfrm>
          <a:prstGeom prst="rect">
            <a:avLst/>
          </a:prstGeom>
          <a:solidFill>
            <a:schemeClr val="accent2">
              <a:lumMod val="20000"/>
              <a:lumOff val="80000"/>
            </a:schemeClr>
          </a:solidFill>
          <a:effectLst>
            <a:glow rad="127000">
              <a:srgbClr val="FF0000"/>
            </a:glow>
            <a:innerShdw blurRad="63500" dist="50800" dir="2700000">
              <a:srgbClr val="FF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20889" y="1275010"/>
            <a:ext cx="2417770" cy="2031325"/>
          </a:xfrm>
          <a:prstGeom prst="rect">
            <a:avLst/>
          </a:prstGeom>
          <a:solidFill>
            <a:schemeClr val="accent2">
              <a:lumMod val="20000"/>
              <a:lumOff val="80000"/>
            </a:schemeClr>
          </a:solidFill>
        </p:spPr>
        <p:txBody>
          <a:bodyPr wrap="square" rtlCol="0">
            <a:spAutoFit/>
          </a:bodyPr>
          <a:lstStyle/>
          <a:p>
            <a:r>
              <a:rPr lang="en-US"/>
              <a:t>Player 1 &lt;NAME&gt;</a:t>
            </a:r>
          </a:p>
          <a:p>
            <a:pPr marL="180000"/>
            <a:endParaRPr lang="en-US"/>
          </a:p>
          <a:p>
            <a:pPr marL="180000"/>
            <a:r>
              <a:rPr lang="en-US"/>
              <a:t>Score:</a:t>
            </a:r>
          </a:p>
          <a:p>
            <a:pPr marL="180000"/>
            <a:endParaRPr lang="en-US"/>
          </a:p>
          <a:p>
            <a:pPr marL="180000"/>
            <a:r>
              <a:rPr lang="en-US"/>
              <a:t>Port of London</a:t>
            </a:r>
          </a:p>
          <a:p>
            <a:endParaRPr lang="en-US"/>
          </a:p>
          <a:p>
            <a:endParaRPr lang="en-US"/>
          </a:p>
        </p:txBody>
      </p:sp>
      <p:pic>
        <p:nvPicPr>
          <p:cNvPr id="11" name="Picture 10"/>
          <p:cNvPicPr>
            <a:picLocks noChangeAspect="1"/>
          </p:cNvPicPr>
          <p:nvPr/>
        </p:nvPicPr>
        <p:blipFill>
          <a:blip r:embed="rId3"/>
          <a:stretch>
            <a:fillRect/>
          </a:stretch>
        </p:blipFill>
        <p:spPr>
          <a:xfrm rot="20278153" flipH="1">
            <a:off x="1146666" y="2736149"/>
            <a:ext cx="414152" cy="346329"/>
          </a:xfrm>
          <a:prstGeom prst="rect">
            <a:avLst/>
          </a:prstGeom>
        </p:spPr>
      </p:pic>
      <p:sp>
        <p:nvSpPr>
          <p:cNvPr id="12" name="TextBox 11"/>
          <p:cNvSpPr txBox="1"/>
          <p:nvPr/>
        </p:nvSpPr>
        <p:spPr>
          <a:xfrm>
            <a:off x="1460300" y="2833014"/>
            <a:ext cx="599570" cy="369332"/>
          </a:xfrm>
          <a:prstGeom prst="rect">
            <a:avLst/>
          </a:prstGeom>
          <a:noFill/>
        </p:spPr>
        <p:txBody>
          <a:bodyPr wrap="square" rtlCol="0">
            <a:spAutoFit/>
          </a:bodyPr>
          <a:lstStyle/>
          <a:p>
            <a:r>
              <a:rPr lang="en-US"/>
              <a:t>X 3</a:t>
            </a:r>
          </a:p>
        </p:txBody>
      </p:sp>
      <p:pic>
        <p:nvPicPr>
          <p:cNvPr id="13" name="Picture 12"/>
          <p:cNvPicPr>
            <a:picLocks noChangeAspect="1"/>
          </p:cNvPicPr>
          <p:nvPr/>
        </p:nvPicPr>
        <p:blipFill>
          <a:blip r:embed="rId4"/>
          <a:stretch>
            <a:fillRect/>
          </a:stretch>
        </p:blipFill>
        <p:spPr>
          <a:xfrm rot="1022147">
            <a:off x="2352600" y="2854410"/>
            <a:ext cx="341533" cy="190118"/>
          </a:xfrm>
          <a:prstGeom prst="rect">
            <a:avLst/>
          </a:prstGeom>
        </p:spPr>
      </p:pic>
      <p:sp>
        <p:nvSpPr>
          <p:cNvPr id="14" name="TextBox 13"/>
          <p:cNvSpPr txBox="1"/>
          <p:nvPr/>
        </p:nvSpPr>
        <p:spPr>
          <a:xfrm>
            <a:off x="2667637" y="2827930"/>
            <a:ext cx="575765" cy="369332"/>
          </a:xfrm>
          <a:prstGeom prst="rect">
            <a:avLst/>
          </a:prstGeom>
          <a:noFill/>
        </p:spPr>
        <p:txBody>
          <a:bodyPr wrap="square" rtlCol="0">
            <a:spAutoFit/>
          </a:bodyPr>
          <a:lstStyle/>
          <a:p>
            <a:r>
              <a:rPr lang="en-US"/>
              <a:t>X 1</a:t>
            </a:r>
          </a:p>
        </p:txBody>
      </p:sp>
      <p:pic>
        <p:nvPicPr>
          <p:cNvPr id="15" name="Picture 14"/>
          <p:cNvPicPr>
            <a:picLocks noChangeAspect="1"/>
          </p:cNvPicPr>
          <p:nvPr/>
        </p:nvPicPr>
        <p:blipFill>
          <a:blip r:embed="rId5"/>
          <a:stretch>
            <a:fillRect/>
          </a:stretch>
        </p:blipFill>
        <p:spPr>
          <a:xfrm>
            <a:off x="1020889" y="3453028"/>
            <a:ext cx="480302" cy="240151"/>
          </a:xfrm>
          <a:prstGeom prst="rect">
            <a:avLst/>
          </a:prstGeom>
        </p:spPr>
      </p:pic>
      <p:sp>
        <p:nvSpPr>
          <p:cNvPr id="16" name="TextBox 15"/>
          <p:cNvSpPr txBox="1"/>
          <p:nvPr/>
        </p:nvSpPr>
        <p:spPr>
          <a:xfrm>
            <a:off x="1457372" y="3415403"/>
            <a:ext cx="528624" cy="369332"/>
          </a:xfrm>
          <a:prstGeom prst="rect">
            <a:avLst/>
          </a:prstGeom>
          <a:noFill/>
        </p:spPr>
        <p:txBody>
          <a:bodyPr wrap="square" rtlCol="0">
            <a:spAutoFit/>
          </a:bodyPr>
          <a:lstStyle/>
          <a:p>
            <a:r>
              <a:rPr lang="en-US"/>
              <a:t>X 2</a:t>
            </a:r>
          </a:p>
        </p:txBody>
      </p:sp>
      <p:pic>
        <p:nvPicPr>
          <p:cNvPr id="17" name="Picture 16"/>
          <p:cNvPicPr>
            <a:picLocks noChangeAspect="1"/>
          </p:cNvPicPr>
          <p:nvPr/>
        </p:nvPicPr>
        <p:blipFill>
          <a:blip r:embed="rId6"/>
          <a:stretch>
            <a:fillRect/>
          </a:stretch>
        </p:blipFill>
        <p:spPr>
          <a:xfrm>
            <a:off x="2247621" y="3429421"/>
            <a:ext cx="464330" cy="301815"/>
          </a:xfrm>
          <a:prstGeom prst="rect">
            <a:avLst/>
          </a:prstGeom>
        </p:spPr>
      </p:pic>
      <p:sp>
        <p:nvSpPr>
          <p:cNvPr id="18" name="TextBox 17"/>
          <p:cNvSpPr txBox="1"/>
          <p:nvPr/>
        </p:nvSpPr>
        <p:spPr>
          <a:xfrm>
            <a:off x="2695560" y="3388438"/>
            <a:ext cx="644563" cy="369332"/>
          </a:xfrm>
          <a:prstGeom prst="rect">
            <a:avLst/>
          </a:prstGeom>
          <a:noFill/>
        </p:spPr>
        <p:txBody>
          <a:bodyPr wrap="square" rtlCol="0">
            <a:spAutoFit/>
          </a:bodyPr>
          <a:lstStyle/>
          <a:p>
            <a:r>
              <a:rPr lang="en-US"/>
              <a:t>X 4</a:t>
            </a:r>
          </a:p>
        </p:txBody>
      </p:sp>
      <p:sp>
        <p:nvSpPr>
          <p:cNvPr id="19" name="TextBox 18"/>
          <p:cNvSpPr txBox="1"/>
          <p:nvPr/>
        </p:nvSpPr>
        <p:spPr>
          <a:xfrm>
            <a:off x="1627536" y="-862884"/>
            <a:ext cx="184731" cy="369332"/>
          </a:xfrm>
          <a:prstGeom prst="rect">
            <a:avLst/>
          </a:prstGeom>
          <a:noFill/>
        </p:spPr>
        <p:txBody>
          <a:bodyPr wrap="none" rtlCol="0">
            <a:spAutoFit/>
          </a:bodyPr>
          <a:lstStyle/>
          <a:p>
            <a:endParaRPr lang="en-US"/>
          </a:p>
        </p:txBody>
      </p:sp>
      <p:pic>
        <p:nvPicPr>
          <p:cNvPr id="20" name="Picture 19"/>
          <p:cNvPicPr>
            <a:picLocks noChangeAspect="1"/>
          </p:cNvPicPr>
          <p:nvPr/>
        </p:nvPicPr>
        <p:blipFill>
          <a:blip r:embed="rId7"/>
          <a:stretch>
            <a:fillRect/>
          </a:stretch>
        </p:blipFill>
        <p:spPr>
          <a:xfrm>
            <a:off x="1610653" y="3770320"/>
            <a:ext cx="588363" cy="510387"/>
          </a:xfrm>
          <a:prstGeom prst="rect">
            <a:avLst/>
          </a:prstGeom>
        </p:spPr>
      </p:pic>
      <p:sp>
        <p:nvSpPr>
          <p:cNvPr id="21" name="TextBox 20"/>
          <p:cNvSpPr txBox="1"/>
          <p:nvPr/>
        </p:nvSpPr>
        <p:spPr>
          <a:xfrm>
            <a:off x="2042597" y="3770319"/>
            <a:ext cx="839518" cy="370512"/>
          </a:xfrm>
          <a:prstGeom prst="rect">
            <a:avLst/>
          </a:prstGeom>
          <a:noFill/>
        </p:spPr>
        <p:txBody>
          <a:bodyPr wrap="square" rtlCol="0">
            <a:spAutoFit/>
          </a:bodyPr>
          <a:lstStyle/>
          <a:p>
            <a:r>
              <a:rPr lang="en-US"/>
              <a:t>X 5</a:t>
            </a:r>
          </a:p>
        </p:txBody>
      </p:sp>
      <p:sp>
        <p:nvSpPr>
          <p:cNvPr id="22" name="TextBox 21"/>
          <p:cNvSpPr txBox="1"/>
          <p:nvPr/>
        </p:nvSpPr>
        <p:spPr>
          <a:xfrm>
            <a:off x="1020889" y="4140831"/>
            <a:ext cx="1646748" cy="369332"/>
          </a:xfrm>
          <a:prstGeom prst="rect">
            <a:avLst/>
          </a:prstGeom>
          <a:noFill/>
        </p:spPr>
        <p:txBody>
          <a:bodyPr wrap="square" rtlCol="0">
            <a:spAutoFit/>
          </a:bodyPr>
          <a:lstStyle/>
          <a:p>
            <a:r>
              <a:rPr lang="en-US"/>
              <a:t>Ship treasure:</a:t>
            </a:r>
          </a:p>
        </p:txBody>
      </p:sp>
      <p:pic>
        <p:nvPicPr>
          <p:cNvPr id="23" name="Picture 22"/>
          <p:cNvPicPr>
            <a:picLocks noChangeAspect="1"/>
          </p:cNvPicPr>
          <p:nvPr/>
        </p:nvPicPr>
        <p:blipFill>
          <a:blip r:embed="rId4"/>
          <a:stretch>
            <a:fillRect/>
          </a:stretch>
        </p:blipFill>
        <p:spPr>
          <a:xfrm rot="1022147">
            <a:off x="2456174" y="4214440"/>
            <a:ext cx="341533" cy="190118"/>
          </a:xfrm>
          <a:prstGeom prst="rect">
            <a:avLst/>
          </a:prstGeom>
        </p:spPr>
      </p:pic>
      <p:sp>
        <p:nvSpPr>
          <p:cNvPr id="24" name="TextBox 23"/>
          <p:cNvSpPr txBox="1"/>
          <p:nvPr/>
        </p:nvSpPr>
        <p:spPr>
          <a:xfrm>
            <a:off x="2729958" y="4136672"/>
            <a:ext cx="575765" cy="369332"/>
          </a:xfrm>
          <a:prstGeom prst="rect">
            <a:avLst/>
          </a:prstGeom>
          <a:noFill/>
        </p:spPr>
        <p:txBody>
          <a:bodyPr wrap="square" rtlCol="0">
            <a:spAutoFit/>
          </a:bodyPr>
          <a:lstStyle/>
          <a:p>
            <a:r>
              <a:rPr lang="en-US"/>
              <a:t>X 1</a:t>
            </a:r>
          </a:p>
        </p:txBody>
      </p:sp>
      <p:sp>
        <p:nvSpPr>
          <p:cNvPr id="25" name="TextBox 24"/>
          <p:cNvSpPr txBox="1"/>
          <p:nvPr/>
        </p:nvSpPr>
        <p:spPr>
          <a:xfrm>
            <a:off x="838199" y="4506004"/>
            <a:ext cx="3398950" cy="369332"/>
          </a:xfrm>
          <a:prstGeom prst="rect">
            <a:avLst/>
          </a:prstGeom>
          <a:noFill/>
        </p:spPr>
        <p:txBody>
          <a:bodyPr wrap="square" rtlCol="0">
            <a:spAutoFit/>
          </a:bodyPr>
          <a:lstStyle/>
          <a:p>
            <a:pPr algn="ctr"/>
            <a:r>
              <a:rPr lang="en-US"/>
              <a:t>Crew cards/Chance cards </a:t>
            </a:r>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038" y="5621048"/>
            <a:ext cx="455585" cy="692295"/>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0444" y="5621048"/>
            <a:ext cx="471109" cy="692295"/>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7374" y="5621049"/>
            <a:ext cx="524722" cy="678942"/>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7917" y="5617113"/>
            <a:ext cx="539857" cy="696230"/>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23595" y="5617113"/>
            <a:ext cx="526178" cy="709980"/>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139" y="5614563"/>
            <a:ext cx="536930" cy="712530"/>
          </a:xfrm>
          <a:prstGeom prst="rect">
            <a:avLst/>
          </a:prstGeom>
        </p:spPr>
      </p:pic>
      <p:pic>
        <p:nvPicPr>
          <p:cNvPr id="33" name="Picture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90444" y="4866259"/>
            <a:ext cx="671847" cy="623534"/>
          </a:xfrm>
          <a:prstGeom prst="rect">
            <a:avLst/>
          </a:prstGeom>
        </p:spPr>
      </p:pic>
      <p:pic>
        <p:nvPicPr>
          <p:cNvPr id="34" name="Picture 3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47621" y="4871177"/>
            <a:ext cx="634494" cy="618616"/>
          </a:xfrm>
          <a:prstGeom prst="rect">
            <a:avLst/>
          </a:prstGeom>
        </p:spPr>
      </p:pic>
      <p:sp>
        <p:nvSpPr>
          <p:cNvPr id="35" name="TextBox 34"/>
          <p:cNvSpPr txBox="1"/>
          <p:nvPr/>
        </p:nvSpPr>
        <p:spPr>
          <a:xfrm>
            <a:off x="5705341" y="1944710"/>
            <a:ext cx="4971245" cy="1846659"/>
          </a:xfrm>
          <a:prstGeom prst="rect">
            <a:avLst/>
          </a:prstGeom>
          <a:noFill/>
        </p:spPr>
        <p:txBody>
          <a:bodyPr wrap="square" rtlCol="0">
            <a:spAutoFit/>
          </a:bodyPr>
          <a:lstStyle/>
          <a:p>
            <a:r>
              <a:rPr lang="en-US" sz="3200"/>
              <a:t>This is a graphical representation of all </a:t>
            </a:r>
          </a:p>
          <a:p>
            <a:r>
              <a:rPr lang="en-US" sz="3200"/>
              <a:t>The users details. </a:t>
            </a:r>
          </a:p>
          <a:p>
            <a:endParaRPr lang="en-US"/>
          </a:p>
        </p:txBody>
      </p:sp>
      <p:sp>
        <p:nvSpPr>
          <p:cNvPr id="36" name="Terminator 35">
            <a:hlinkClick r:id="rId14" action="ppaction://hlinksldjump"/>
          </p:cNvPr>
          <p:cNvSpPr/>
          <p:nvPr/>
        </p:nvSpPr>
        <p:spPr>
          <a:xfrm>
            <a:off x="9373698" y="5803351"/>
            <a:ext cx="2295727" cy="633787"/>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Rounded MT Bold" charset="0"/>
                <a:ea typeface="Arial Rounded MT Bold" charset="0"/>
                <a:cs typeface="Arial Rounded MT Bold" charset="0"/>
              </a:rPr>
              <a:t>Return to game </a:t>
            </a:r>
          </a:p>
        </p:txBody>
      </p:sp>
    </p:spTree>
    <p:custDataLst>
      <p:tags r:id="rId1"/>
    </p:custDataLst>
    <p:extLst>
      <p:ext uri="{BB962C8B-B14F-4D97-AF65-F5344CB8AC3E}">
        <p14:creationId xmlns:p14="http://schemas.microsoft.com/office/powerpoint/2010/main" val="29329002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TextBox 4"/>
          <p:cNvSpPr txBox="1"/>
          <p:nvPr/>
        </p:nvSpPr>
        <p:spPr>
          <a:xfrm>
            <a:off x="2209800" y="558800"/>
            <a:ext cx="7239000" cy="1107996"/>
          </a:xfrm>
          <a:prstGeom prst="rect">
            <a:avLst/>
          </a:prstGeom>
          <a:noFill/>
        </p:spPr>
        <p:txBody>
          <a:bodyPr wrap="square" rtlCol="0">
            <a:spAutoFit/>
          </a:bodyPr>
          <a:lstStyle/>
          <a:p>
            <a:r>
              <a:rPr lang="en-US" sz="6600" dirty="0" smtClean="0"/>
              <a:t>Buccaneer Scenarios</a:t>
            </a:r>
            <a:endParaRPr lang="en-US" sz="6600" dirty="0"/>
          </a:p>
        </p:txBody>
      </p:sp>
      <p:sp>
        <p:nvSpPr>
          <p:cNvPr id="4" name="Content Placeholder 2"/>
          <p:cNvSpPr>
            <a:spLocks noGrp="1"/>
          </p:cNvSpPr>
          <p:nvPr>
            <p:ph idx="1"/>
          </p:nvPr>
        </p:nvSpPr>
        <p:spPr>
          <a:xfrm>
            <a:off x="838200" y="3383754"/>
            <a:ext cx="10515600" cy="4351338"/>
          </a:xfrm>
        </p:spPr>
        <p:txBody>
          <a:bodyPr>
            <a:normAutofit/>
          </a:bodyPr>
          <a:lstStyle/>
          <a:p>
            <a:pPr marL="0" indent="0" algn="ctr">
              <a:buNone/>
            </a:pPr>
            <a:r>
              <a:rPr lang="en-GB" sz="3200" dirty="0"/>
              <a:t>Scenario </a:t>
            </a:r>
            <a:r>
              <a:rPr lang="en-GB" sz="3200" dirty="0" smtClean="0"/>
              <a:t>1 </a:t>
            </a:r>
            <a:r>
              <a:rPr lang="en-GB" sz="3200" dirty="0"/>
              <a:t>– </a:t>
            </a:r>
            <a:r>
              <a:rPr lang="en-GB" sz="3200" dirty="0" smtClean="0"/>
              <a:t>Ending the turn &amp; starting a new one [U06a]</a:t>
            </a:r>
            <a:endParaRPr lang="en-GB" sz="3200" dirty="0"/>
          </a:p>
        </p:txBody>
      </p:sp>
    </p:spTree>
    <p:custDataLst>
      <p:tags r:id="rId1"/>
    </p:custDataLst>
    <p:extLst>
      <p:ext uri="{BB962C8B-B14F-4D97-AF65-F5344CB8AC3E}">
        <p14:creationId xmlns:p14="http://schemas.microsoft.com/office/powerpoint/2010/main" val="36430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2388" y="1502"/>
            <a:ext cx="12299470" cy="6856497"/>
          </a:xfrm>
          <a:prstGeom prst="rect">
            <a:avLst/>
          </a:prstGeom>
        </p:spPr>
      </p:pic>
      <p:pic>
        <p:nvPicPr>
          <p:cNvPr id="5" name="Picture 4"/>
          <p:cNvPicPr>
            <a:picLocks noChangeAspect="1"/>
          </p:cNvPicPr>
          <p:nvPr/>
        </p:nvPicPr>
        <p:blipFill>
          <a:blip r:embed="rId5"/>
          <a:stretch>
            <a:fillRect/>
          </a:stretch>
        </p:blipFill>
        <p:spPr>
          <a:xfrm rot="5580000">
            <a:off x="2333832" y="2838450"/>
            <a:ext cx="792531" cy="445581"/>
          </a:xfrm>
          <a:prstGeom prst="rect">
            <a:avLst/>
          </a:prstGeom>
        </p:spPr>
      </p:pic>
      <p:sp>
        <p:nvSpPr>
          <p:cNvPr id="16" name="Rectangle 15"/>
          <p:cNvSpPr/>
          <p:nvPr/>
        </p:nvSpPr>
        <p:spPr>
          <a:xfrm>
            <a:off x="2846411" y="4673600"/>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Once the user has selected the direction which they would like to face, the screen will darken to signal that it is the next player’s turn.</a:t>
            </a:r>
            <a:endParaRPr lang="en-US" sz="1050" dirty="0">
              <a:solidFill>
                <a:schemeClr val="tx1"/>
              </a:solidFill>
            </a:endParaRPr>
          </a:p>
        </p:txBody>
      </p:sp>
      <p:cxnSp>
        <p:nvCxnSpPr>
          <p:cNvPr id="18" name="Straight Arrow Connector 17"/>
          <p:cNvCxnSpPr>
            <a:cxnSpLocks/>
          </p:cNvCxnSpPr>
          <p:nvPr/>
        </p:nvCxnSpPr>
        <p:spPr>
          <a:xfrm flipH="1" flipV="1">
            <a:off x="2828983" y="3283921"/>
            <a:ext cx="654224" cy="129965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sp>
        <p:nvSpPr>
          <p:cNvPr id="11" name="Oval 10"/>
          <p:cNvSpPr/>
          <p:nvPr/>
        </p:nvSpPr>
        <p:spPr>
          <a:xfrm>
            <a:off x="2314780" y="2705100"/>
            <a:ext cx="715408" cy="646030"/>
          </a:xfrm>
          <a:prstGeom prst="ellipse">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5" name="Picture 14"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7" name="Picture 16"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9" name="Picture 18"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5416" y="2235842"/>
            <a:ext cx="834644" cy="469258"/>
          </a:xfrm>
          <a:prstGeom prst="rect">
            <a:avLst/>
          </a:prstGeom>
        </p:spPr>
      </p:pic>
    </p:spTree>
    <p:custDataLst>
      <p:tags r:id="rId1"/>
    </p:custDataLst>
    <p:extLst>
      <p:ext uri="{BB962C8B-B14F-4D97-AF65-F5344CB8AC3E}">
        <p14:creationId xmlns:p14="http://schemas.microsoft.com/office/powerpoint/2010/main" val="1421879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2388" y="1502"/>
            <a:ext cx="12299470" cy="6856497"/>
          </a:xfrm>
          <a:prstGeom prst="rect">
            <a:avLst/>
          </a:prstGeom>
        </p:spPr>
      </p:pic>
      <p:pic>
        <p:nvPicPr>
          <p:cNvPr id="5" name="Picture 4"/>
          <p:cNvPicPr>
            <a:picLocks noChangeAspect="1"/>
          </p:cNvPicPr>
          <p:nvPr/>
        </p:nvPicPr>
        <p:blipFill>
          <a:blip r:embed="rId5"/>
          <a:stretch>
            <a:fillRect/>
          </a:stretch>
        </p:blipFill>
        <p:spPr>
          <a:xfrm rot="5580000">
            <a:off x="2333832" y="2838450"/>
            <a:ext cx="792531" cy="445581"/>
          </a:xfrm>
          <a:prstGeom prst="rect">
            <a:avLst/>
          </a:prstGeom>
        </p:spPr>
      </p:pic>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pic>
        <p:nvPicPr>
          <p:cNvPr id="15" name="Picture 14"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7" name="Picture 16"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9" name="Picture 18" descr="Buccaneer - Crew Cards.png"/>
          <p:cNvPicPr>
            <a:picLocks noChangeAspect="1"/>
          </p:cNvPicPr>
          <p:nvPr/>
        </p:nvPicPr>
        <p:blipFill>
          <a:blip r:embed="rId7"/>
          <a:srcRect l="22829" t="14830" r="67831" b="63167"/>
          <a:stretch>
            <a:fillRect/>
          </a:stretch>
        </p:blipFill>
        <p:spPr>
          <a:xfrm>
            <a:off x="9626536" y="2886113"/>
            <a:ext cx="631992" cy="838701"/>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5416" y="2235842"/>
            <a:ext cx="834644" cy="469258"/>
          </a:xfrm>
          <a:prstGeom prst="rect">
            <a:avLst/>
          </a:prstGeom>
        </p:spPr>
      </p:pic>
      <p:sp>
        <p:nvSpPr>
          <p:cNvPr id="4" name="Rectangle 3"/>
          <p:cNvSpPr/>
          <p:nvPr/>
        </p:nvSpPr>
        <p:spPr>
          <a:xfrm>
            <a:off x="-155448" y="-64008"/>
            <a:ext cx="12573000" cy="71140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TextBox 12"/>
          <p:cNvSpPr txBox="1"/>
          <p:nvPr/>
        </p:nvSpPr>
        <p:spPr>
          <a:xfrm>
            <a:off x="3825873" y="1998589"/>
            <a:ext cx="4731026" cy="2862322"/>
          </a:xfrm>
          <a:prstGeom prst="rect">
            <a:avLst/>
          </a:prstGeom>
          <a:noFill/>
        </p:spPr>
        <p:txBody>
          <a:bodyPr wrap="square" rtlCol="0">
            <a:spAutoFit/>
          </a:bodyPr>
          <a:lstStyle/>
          <a:p>
            <a:pPr algn="ctr"/>
            <a:r>
              <a:rPr lang="en-GB" sz="6000" dirty="0" smtClean="0">
                <a:solidFill>
                  <a:srgbClr val="00B0F0"/>
                </a:solidFill>
                <a:latin typeface="Franklin Gothic Demi" panose="020B0703020102020204" pitchFamily="34" charset="0"/>
              </a:rPr>
              <a:t>Player 2 </a:t>
            </a:r>
            <a:r>
              <a:rPr lang="en-GB" sz="6000" dirty="0" smtClean="0">
                <a:solidFill>
                  <a:schemeClr val="bg1"/>
                </a:solidFill>
                <a:latin typeface="Franklin Gothic Demi" panose="020B0703020102020204" pitchFamily="34" charset="0"/>
              </a:rPr>
              <a:t>Bar </a:t>
            </a:r>
          </a:p>
          <a:p>
            <a:pPr algn="ctr"/>
            <a:endParaRPr lang="en-GB" sz="6000" dirty="0" smtClean="0">
              <a:solidFill>
                <a:schemeClr val="bg1"/>
              </a:solidFill>
              <a:latin typeface="Franklin Gothic Demi" panose="020B0703020102020204" pitchFamily="34" charset="0"/>
            </a:endParaRPr>
          </a:p>
          <a:p>
            <a:pPr algn="ctr"/>
            <a:r>
              <a:rPr lang="en-GB" sz="6000" dirty="0" smtClean="0">
                <a:solidFill>
                  <a:schemeClr val="bg1"/>
                </a:solidFill>
                <a:latin typeface="Franklin Gothic Demi" panose="020B0703020102020204" pitchFamily="34" charset="0"/>
              </a:rPr>
              <a:t>Start!</a:t>
            </a:r>
            <a:endParaRPr lang="en-GB" sz="6000" dirty="0">
              <a:solidFill>
                <a:schemeClr val="bg1"/>
              </a:solidFill>
              <a:latin typeface="Franklin Gothic Demi" panose="020B0703020102020204" pitchFamily="34" charset="0"/>
            </a:endParaRP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1822" y="5385156"/>
            <a:ext cx="3978460" cy="580412"/>
          </a:xfrm>
          <a:prstGeom prst="rect">
            <a:avLst/>
          </a:prstGeom>
        </p:spPr>
      </p:pic>
      <p:sp>
        <p:nvSpPr>
          <p:cNvPr id="8" name="TextBox 7"/>
          <p:cNvSpPr txBox="1"/>
          <p:nvPr/>
        </p:nvSpPr>
        <p:spPr>
          <a:xfrm>
            <a:off x="5738188" y="5503903"/>
            <a:ext cx="641522" cy="461665"/>
          </a:xfrm>
          <a:prstGeom prst="rect">
            <a:avLst/>
          </a:prstGeom>
          <a:noFill/>
        </p:spPr>
        <p:txBody>
          <a:bodyPr wrap="none" rtlCol="0">
            <a:spAutoFit/>
          </a:bodyPr>
          <a:lstStyle/>
          <a:p>
            <a:r>
              <a:rPr lang="en-GB" sz="2400" dirty="0" smtClean="0">
                <a:solidFill>
                  <a:srgbClr val="402F24"/>
                </a:solidFill>
                <a:latin typeface="Segoe Script" panose="020B0504020000000003" pitchFamily="34" charset="0"/>
              </a:rPr>
              <a:t>Ok</a:t>
            </a:r>
            <a:endParaRPr lang="en-GB" sz="2400" dirty="0">
              <a:solidFill>
                <a:srgbClr val="402F24"/>
              </a:solidFill>
              <a:latin typeface="Segoe Script" panose="020B0504020000000003" pitchFamily="34" charset="0"/>
            </a:endParaRPr>
          </a:p>
        </p:txBody>
      </p:sp>
      <p:sp>
        <p:nvSpPr>
          <p:cNvPr id="9" name="TextBox 8"/>
          <p:cNvSpPr txBox="1"/>
          <p:nvPr/>
        </p:nvSpPr>
        <p:spPr>
          <a:xfrm>
            <a:off x="4850529" y="1037123"/>
            <a:ext cx="3058361" cy="769441"/>
          </a:xfrm>
          <a:prstGeom prst="rect">
            <a:avLst/>
          </a:prstGeom>
          <a:noFill/>
        </p:spPr>
        <p:txBody>
          <a:bodyPr wrap="square" rtlCol="0">
            <a:spAutoFit/>
          </a:bodyPr>
          <a:lstStyle/>
          <a:p>
            <a:r>
              <a:rPr lang="en-GB" sz="4400" b="1" dirty="0" smtClean="0">
                <a:solidFill>
                  <a:schemeClr val="bg1"/>
                </a:solidFill>
              </a:rPr>
              <a:t>Next Player </a:t>
            </a:r>
            <a:endParaRPr lang="en-GB" sz="4400" b="1" dirty="0">
              <a:solidFill>
                <a:schemeClr val="bg1"/>
              </a:solidFill>
            </a:endParaRPr>
          </a:p>
        </p:txBody>
      </p:sp>
    </p:spTree>
    <p:custDataLst>
      <p:tags r:id="rId1"/>
    </p:custDataLst>
    <p:extLst>
      <p:ext uri="{BB962C8B-B14F-4D97-AF65-F5344CB8AC3E}">
        <p14:creationId xmlns:p14="http://schemas.microsoft.com/office/powerpoint/2010/main" val="1469500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6600"/>
              <a:t>Buccaneer Scenarios</a:t>
            </a:r>
          </a:p>
        </p:txBody>
      </p:sp>
      <p:sp>
        <p:nvSpPr>
          <p:cNvPr id="3" name="Content Placeholder 2"/>
          <p:cNvSpPr>
            <a:spLocks noGrp="1"/>
          </p:cNvSpPr>
          <p:nvPr>
            <p:ph idx="1"/>
          </p:nvPr>
        </p:nvSpPr>
        <p:spPr>
          <a:xfrm>
            <a:off x="838200" y="3541409"/>
            <a:ext cx="10515600" cy="4351338"/>
          </a:xfrm>
        </p:spPr>
        <p:txBody>
          <a:bodyPr>
            <a:normAutofit/>
          </a:bodyPr>
          <a:lstStyle/>
          <a:p>
            <a:pPr marL="0" indent="0" algn="ctr">
              <a:buNone/>
            </a:pPr>
            <a:r>
              <a:rPr lang="en-GB" sz="3200" dirty="0"/>
              <a:t>Scenario </a:t>
            </a:r>
            <a:r>
              <a:rPr lang="en-GB" sz="3200" dirty="0" smtClean="0"/>
              <a:t>2 </a:t>
            </a:r>
            <a:r>
              <a:rPr lang="en-GB" sz="3200" dirty="0"/>
              <a:t>– Ship Movement [U06b] </a:t>
            </a:r>
          </a:p>
        </p:txBody>
      </p:sp>
    </p:spTree>
    <p:custDataLst>
      <p:tags r:id="rId1"/>
    </p:custDataLst>
    <p:extLst>
      <p:ext uri="{BB962C8B-B14F-4D97-AF65-F5344CB8AC3E}">
        <p14:creationId xmlns:p14="http://schemas.microsoft.com/office/powerpoint/2010/main" val="2971816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388" y="1502"/>
            <a:ext cx="12299470" cy="6856497"/>
          </a:xfrm>
          <a:prstGeom prst="rect">
            <a:avLst/>
          </a:prstGeom>
        </p:spPr>
      </p:pic>
      <p:pic>
        <p:nvPicPr>
          <p:cNvPr id="5" name="Picture 4"/>
          <p:cNvPicPr>
            <a:picLocks noChangeAspect="1"/>
          </p:cNvPicPr>
          <p:nvPr/>
        </p:nvPicPr>
        <p:blipFill>
          <a:blip r:embed="rId4"/>
          <a:stretch>
            <a:fillRect/>
          </a:stretch>
        </p:blipFill>
        <p:spPr>
          <a:xfrm>
            <a:off x="1109663" y="2825115"/>
            <a:ext cx="792531" cy="445581"/>
          </a:xfrm>
          <a:prstGeom prst="rect">
            <a:avLst/>
          </a:prstGeom>
        </p:spPr>
      </p:pic>
      <p:pic>
        <p:nvPicPr>
          <p:cNvPr id="11" name="Picture 10"/>
          <p:cNvPicPr>
            <a:picLocks noChangeAspect="1"/>
          </p:cNvPicPr>
          <p:nvPr/>
        </p:nvPicPr>
        <p:blipFill>
          <a:blip r:embed="rId5"/>
          <a:stretch>
            <a:fillRect/>
          </a:stretch>
        </p:blipFill>
        <p:spPr>
          <a:xfrm>
            <a:off x="1535935" y="2882120"/>
            <a:ext cx="548262" cy="308247"/>
          </a:xfrm>
          <a:prstGeom prst="rect">
            <a:avLst/>
          </a:prstGeom>
        </p:spPr>
      </p:pic>
      <p:pic>
        <p:nvPicPr>
          <p:cNvPr id="12" name="Picture 11"/>
          <p:cNvPicPr>
            <a:picLocks noChangeAspect="1"/>
          </p:cNvPicPr>
          <p:nvPr/>
        </p:nvPicPr>
        <p:blipFill>
          <a:blip r:embed="rId5"/>
          <a:stretch>
            <a:fillRect/>
          </a:stretch>
        </p:blipFill>
        <p:spPr>
          <a:xfrm>
            <a:off x="1829773" y="2878670"/>
            <a:ext cx="548262" cy="308247"/>
          </a:xfrm>
          <a:prstGeom prst="rect">
            <a:avLst/>
          </a:prstGeom>
        </p:spPr>
      </p:pic>
      <p:pic>
        <p:nvPicPr>
          <p:cNvPr id="13" name="Picture 12"/>
          <p:cNvPicPr>
            <a:picLocks noChangeAspect="1"/>
          </p:cNvPicPr>
          <p:nvPr/>
        </p:nvPicPr>
        <p:blipFill>
          <a:blip r:embed="rId5"/>
          <a:stretch>
            <a:fillRect/>
          </a:stretch>
        </p:blipFill>
        <p:spPr>
          <a:xfrm>
            <a:off x="2122320" y="2879692"/>
            <a:ext cx="548262" cy="308247"/>
          </a:xfrm>
          <a:prstGeom prst="rect">
            <a:avLst/>
          </a:prstGeom>
        </p:spPr>
      </p:pic>
      <p:pic>
        <p:nvPicPr>
          <p:cNvPr id="14" name="Picture 13"/>
          <p:cNvPicPr>
            <a:picLocks noChangeAspect="1"/>
          </p:cNvPicPr>
          <p:nvPr/>
        </p:nvPicPr>
        <p:blipFill>
          <a:blip r:embed="rId5"/>
          <a:stretch>
            <a:fillRect/>
          </a:stretch>
        </p:blipFill>
        <p:spPr>
          <a:xfrm>
            <a:off x="2412570" y="2878706"/>
            <a:ext cx="548262" cy="308247"/>
          </a:xfrm>
          <a:prstGeom prst="rect">
            <a:avLst/>
          </a:prstGeom>
        </p:spPr>
      </p:pic>
      <p:pic>
        <p:nvPicPr>
          <p:cNvPr id="15" name="Picture 14"/>
          <p:cNvPicPr>
            <a:picLocks noChangeAspect="1"/>
          </p:cNvPicPr>
          <p:nvPr/>
        </p:nvPicPr>
        <p:blipFill>
          <a:blip r:embed="rId5"/>
          <a:stretch>
            <a:fillRect/>
          </a:stretch>
        </p:blipFill>
        <p:spPr>
          <a:xfrm>
            <a:off x="2707555" y="2878671"/>
            <a:ext cx="548262" cy="308247"/>
          </a:xfrm>
          <a:prstGeom prst="rect">
            <a:avLst/>
          </a:prstGeom>
        </p:spPr>
      </p:pic>
      <p:sp>
        <p:nvSpPr>
          <p:cNvPr id="16" name="Rectangle 15"/>
          <p:cNvSpPr/>
          <p:nvPr/>
        </p:nvSpPr>
        <p:spPr>
          <a:xfrm>
            <a:off x="2846411" y="3965907"/>
            <a:ext cx="2074071" cy="19280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In this scenario, it is Foo’s turn. Foo controls the Port of London, and thus is also in control of the red boat.  The total crew movement speed of Foo is 5, so Foo is able to move 5 spaces in a straight line in front of them.</a:t>
            </a:r>
          </a:p>
        </p:txBody>
      </p:sp>
      <p:sp>
        <p:nvSpPr>
          <p:cNvPr id="17" name="Oval 16"/>
          <p:cNvSpPr/>
          <p:nvPr/>
        </p:nvSpPr>
        <p:spPr>
          <a:xfrm>
            <a:off x="1129309" y="2148840"/>
            <a:ext cx="2091115" cy="1887574"/>
          </a:xfrm>
          <a:prstGeom prst="ellipse">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8" name="Straight Arrow Connector 17"/>
          <p:cNvCxnSpPr>
            <a:cxnSpLocks/>
          </p:cNvCxnSpPr>
          <p:nvPr/>
        </p:nvCxnSpPr>
        <p:spPr>
          <a:xfrm flipH="1" flipV="1">
            <a:off x="2301240" y="3424288"/>
            <a:ext cx="913584" cy="69374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pic>
        <p:nvPicPr>
          <p:cNvPr id="19" name="Picture 18" descr="Buccaneer - Crew Cards.png"/>
          <p:cNvPicPr>
            <a:picLocks noChangeAspect="1"/>
          </p:cNvPicPr>
          <p:nvPr/>
        </p:nvPicPr>
        <p:blipFill>
          <a:blip r:embed="rId7"/>
          <a:srcRect l="11074" t="14007" r="79410" b="63457"/>
          <a:stretch>
            <a:fillRect/>
          </a:stretch>
        </p:blipFill>
        <p:spPr>
          <a:xfrm>
            <a:off x="8249380" y="2884321"/>
            <a:ext cx="632327" cy="844622"/>
          </a:xfrm>
          <a:prstGeom prst="rect">
            <a:avLst/>
          </a:prstGeom>
        </p:spPr>
      </p:pic>
      <p:pic>
        <p:nvPicPr>
          <p:cNvPr id="20" name="Picture 19" descr="Buccaneer - Crew Cards.png"/>
          <p:cNvPicPr>
            <a:picLocks noChangeAspect="1"/>
          </p:cNvPicPr>
          <p:nvPr/>
        </p:nvPicPr>
        <p:blipFill>
          <a:blip r:embed="rId7"/>
          <a:srcRect l="22829" t="14830" r="67831" b="63167"/>
          <a:stretch>
            <a:fillRect/>
          </a:stretch>
        </p:blipFill>
        <p:spPr>
          <a:xfrm>
            <a:off x="8944767" y="2889178"/>
            <a:ext cx="626111" cy="832056"/>
          </a:xfrm>
          <a:prstGeom prst="rect">
            <a:avLst/>
          </a:prstGeom>
        </p:spPr>
      </p:pic>
      <p:pic>
        <p:nvPicPr>
          <p:cNvPr id="21" name="Picture 20" descr="Buccaneer - Crew Cards.png"/>
          <p:cNvPicPr>
            <a:picLocks noChangeAspect="1"/>
          </p:cNvPicPr>
          <p:nvPr/>
        </p:nvPicPr>
        <p:blipFill>
          <a:blip r:embed="rId7"/>
          <a:srcRect l="22829" t="14830" r="67831" b="63167"/>
          <a:stretch>
            <a:fillRect/>
          </a:stretch>
        </p:blipFill>
        <p:spPr>
          <a:xfrm>
            <a:off x="9625948" y="2878670"/>
            <a:ext cx="631992" cy="838701"/>
          </a:xfrm>
          <a:prstGeom prst="rect">
            <a:avLst/>
          </a:prstGeom>
        </p:spPr>
      </p:pic>
    </p:spTree>
    <p:custDataLst>
      <p:tags r:id="rId1"/>
    </p:custDataLst>
    <p:extLst>
      <p:ext uri="{BB962C8B-B14F-4D97-AF65-F5344CB8AC3E}">
        <p14:creationId xmlns:p14="http://schemas.microsoft.com/office/powerpoint/2010/main" val="2238570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388" y="1502"/>
            <a:ext cx="12299470" cy="6856497"/>
          </a:xfrm>
          <a:prstGeom prst="rect">
            <a:avLst/>
          </a:prstGeom>
        </p:spPr>
      </p:pic>
      <p:pic>
        <p:nvPicPr>
          <p:cNvPr id="5" name="Picture 4"/>
          <p:cNvPicPr>
            <a:picLocks noChangeAspect="1"/>
          </p:cNvPicPr>
          <p:nvPr/>
        </p:nvPicPr>
        <p:blipFill>
          <a:blip r:embed="rId4"/>
          <a:stretch>
            <a:fillRect/>
          </a:stretch>
        </p:blipFill>
        <p:spPr>
          <a:xfrm>
            <a:off x="1109663" y="2825115"/>
            <a:ext cx="792531" cy="445581"/>
          </a:xfrm>
          <a:prstGeom prst="rect">
            <a:avLst/>
          </a:prstGeom>
        </p:spPr>
      </p:pic>
      <p:pic>
        <p:nvPicPr>
          <p:cNvPr id="11" name="Picture 10"/>
          <p:cNvPicPr>
            <a:picLocks noChangeAspect="1"/>
          </p:cNvPicPr>
          <p:nvPr/>
        </p:nvPicPr>
        <p:blipFill>
          <a:blip r:embed="rId5"/>
          <a:stretch>
            <a:fillRect/>
          </a:stretch>
        </p:blipFill>
        <p:spPr>
          <a:xfrm>
            <a:off x="1535935" y="2882120"/>
            <a:ext cx="548262" cy="308247"/>
          </a:xfrm>
          <a:prstGeom prst="rect">
            <a:avLst/>
          </a:prstGeom>
        </p:spPr>
      </p:pic>
      <p:pic>
        <p:nvPicPr>
          <p:cNvPr id="12" name="Picture 11"/>
          <p:cNvPicPr>
            <a:picLocks noChangeAspect="1"/>
          </p:cNvPicPr>
          <p:nvPr/>
        </p:nvPicPr>
        <p:blipFill>
          <a:blip r:embed="rId5"/>
          <a:stretch>
            <a:fillRect/>
          </a:stretch>
        </p:blipFill>
        <p:spPr>
          <a:xfrm>
            <a:off x="1829773" y="2878670"/>
            <a:ext cx="548262" cy="308247"/>
          </a:xfrm>
          <a:prstGeom prst="rect">
            <a:avLst/>
          </a:prstGeom>
        </p:spPr>
      </p:pic>
      <p:pic>
        <p:nvPicPr>
          <p:cNvPr id="13" name="Picture 12"/>
          <p:cNvPicPr>
            <a:picLocks noChangeAspect="1"/>
          </p:cNvPicPr>
          <p:nvPr/>
        </p:nvPicPr>
        <p:blipFill>
          <a:blip r:embed="rId5"/>
          <a:stretch>
            <a:fillRect/>
          </a:stretch>
        </p:blipFill>
        <p:spPr>
          <a:xfrm>
            <a:off x="2122320" y="2879692"/>
            <a:ext cx="548262" cy="308247"/>
          </a:xfrm>
          <a:prstGeom prst="rect">
            <a:avLst/>
          </a:prstGeom>
        </p:spPr>
      </p:pic>
      <p:pic>
        <p:nvPicPr>
          <p:cNvPr id="14" name="Picture 13"/>
          <p:cNvPicPr>
            <a:picLocks noChangeAspect="1"/>
          </p:cNvPicPr>
          <p:nvPr/>
        </p:nvPicPr>
        <p:blipFill>
          <a:blip r:embed="rId5"/>
          <a:stretch>
            <a:fillRect/>
          </a:stretch>
        </p:blipFill>
        <p:spPr>
          <a:xfrm>
            <a:off x="2412570" y="2878706"/>
            <a:ext cx="548262" cy="308247"/>
          </a:xfrm>
          <a:prstGeom prst="rect">
            <a:avLst/>
          </a:prstGeom>
        </p:spPr>
      </p:pic>
      <p:pic>
        <p:nvPicPr>
          <p:cNvPr id="15" name="Picture 14"/>
          <p:cNvPicPr>
            <a:picLocks noChangeAspect="1"/>
          </p:cNvPicPr>
          <p:nvPr/>
        </p:nvPicPr>
        <p:blipFill>
          <a:blip r:embed="rId5"/>
          <a:stretch>
            <a:fillRect/>
          </a:stretch>
        </p:blipFill>
        <p:spPr>
          <a:xfrm>
            <a:off x="2707555" y="2878671"/>
            <a:ext cx="548262" cy="308247"/>
          </a:xfrm>
          <a:prstGeom prst="rect">
            <a:avLst/>
          </a:prstGeom>
        </p:spPr>
      </p:pic>
      <p:sp>
        <p:nvSpPr>
          <p:cNvPr id="16" name="Rectangle 15"/>
          <p:cNvSpPr/>
          <p:nvPr/>
        </p:nvSpPr>
        <p:spPr>
          <a:xfrm>
            <a:off x="2846411" y="3965907"/>
            <a:ext cx="2074071" cy="19280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By clicking on one of the legal squares, the ship will be able to move to said square. In this example, the ship would move to position (6, 12) after clicking on the respective square</a:t>
            </a:r>
          </a:p>
        </p:txBody>
      </p:sp>
      <p:cxnSp>
        <p:nvCxnSpPr>
          <p:cNvPr id="18" name="Straight Arrow Connector 17"/>
          <p:cNvCxnSpPr>
            <a:cxnSpLocks/>
            <a:endCxn id="14" idx="2"/>
          </p:cNvCxnSpPr>
          <p:nvPr/>
        </p:nvCxnSpPr>
        <p:spPr>
          <a:xfrm flipH="1" flipV="1">
            <a:off x="2686701" y="3186953"/>
            <a:ext cx="528123" cy="931079"/>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pic>
        <p:nvPicPr>
          <p:cNvPr id="21" name="Picture 1"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22" name="Picture 3"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23" name="Picture 6"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spTree>
    <p:custDataLst>
      <p:tags r:id="rId1"/>
    </p:custDataLst>
    <p:extLst>
      <p:ext uri="{BB962C8B-B14F-4D97-AF65-F5344CB8AC3E}">
        <p14:creationId xmlns:p14="http://schemas.microsoft.com/office/powerpoint/2010/main" val="1121875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2388" y="1502"/>
            <a:ext cx="12299470" cy="6856497"/>
          </a:xfrm>
          <a:prstGeom prst="rect">
            <a:avLst/>
          </a:prstGeom>
        </p:spPr>
      </p:pic>
      <p:pic>
        <p:nvPicPr>
          <p:cNvPr id="5" name="Picture 4"/>
          <p:cNvPicPr>
            <a:picLocks noChangeAspect="1"/>
          </p:cNvPicPr>
          <p:nvPr/>
        </p:nvPicPr>
        <p:blipFill>
          <a:blip r:embed="rId5"/>
          <a:stretch>
            <a:fillRect/>
          </a:stretch>
        </p:blipFill>
        <p:spPr>
          <a:xfrm>
            <a:off x="2290435" y="2825115"/>
            <a:ext cx="792531" cy="445581"/>
          </a:xfrm>
          <a:prstGeom prst="rect">
            <a:avLst/>
          </a:prstGeom>
        </p:spPr>
      </p:pic>
      <p:cxnSp>
        <p:nvCxnSpPr>
          <p:cNvPr id="18" name="Straight Arrow Connector 17"/>
          <p:cNvCxnSpPr>
            <a:cxnSpLocks/>
          </p:cNvCxnSpPr>
          <p:nvPr/>
        </p:nvCxnSpPr>
        <p:spPr>
          <a:xfrm flipH="1" flipV="1">
            <a:off x="2686701" y="3186953"/>
            <a:ext cx="528123" cy="931079"/>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pic>
        <p:nvPicPr>
          <p:cNvPr id="9" name="Picture 1"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0" name="Picture 3"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1" name="Picture 6"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spTree>
    <p:custDataLst>
      <p:tags r:id="rId1"/>
    </p:custDataLst>
    <p:extLst>
      <p:ext uri="{BB962C8B-B14F-4D97-AF65-F5344CB8AC3E}">
        <p14:creationId xmlns:p14="http://schemas.microsoft.com/office/powerpoint/2010/main" val="27654739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6600"/>
              <a:t>Buccaneer Scenarios</a:t>
            </a:r>
          </a:p>
        </p:txBody>
      </p:sp>
      <p:sp>
        <p:nvSpPr>
          <p:cNvPr id="3" name="Content Placeholder 2"/>
          <p:cNvSpPr>
            <a:spLocks noGrp="1"/>
          </p:cNvSpPr>
          <p:nvPr>
            <p:ph idx="1"/>
          </p:nvPr>
        </p:nvSpPr>
        <p:spPr>
          <a:xfrm>
            <a:off x="838200" y="3541409"/>
            <a:ext cx="10515600" cy="4351338"/>
          </a:xfrm>
        </p:spPr>
        <p:txBody>
          <a:bodyPr>
            <a:normAutofit/>
          </a:bodyPr>
          <a:lstStyle/>
          <a:p>
            <a:pPr marL="0" indent="0" algn="ctr">
              <a:buNone/>
            </a:pPr>
            <a:r>
              <a:rPr lang="en-GB" sz="3200" dirty="0"/>
              <a:t>Scenario </a:t>
            </a:r>
            <a:r>
              <a:rPr lang="en-GB" sz="3200" dirty="0" smtClean="0"/>
              <a:t>3 </a:t>
            </a:r>
            <a:r>
              <a:rPr lang="en-GB" sz="3200" dirty="0"/>
              <a:t>– Turning the </a:t>
            </a:r>
            <a:r>
              <a:rPr lang="en-GB" sz="3200" dirty="0" smtClean="0"/>
              <a:t>Ship[U09] </a:t>
            </a:r>
            <a:endParaRPr lang="en-GB" sz="3200" dirty="0"/>
          </a:p>
        </p:txBody>
      </p:sp>
    </p:spTree>
    <p:custDataLst>
      <p:tags r:id="rId1"/>
    </p:custDataLst>
    <p:extLst>
      <p:ext uri="{BB962C8B-B14F-4D97-AF65-F5344CB8AC3E}">
        <p14:creationId xmlns:p14="http://schemas.microsoft.com/office/powerpoint/2010/main" val="12279431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Brief Introduction</a:t>
            </a:r>
          </a:p>
        </p:txBody>
      </p:sp>
      <p:sp>
        <p:nvSpPr>
          <p:cNvPr id="3" name="Content Placeholder 2"/>
          <p:cNvSpPr>
            <a:spLocks noGrp="1"/>
          </p:cNvSpPr>
          <p:nvPr>
            <p:ph idx="1"/>
          </p:nvPr>
        </p:nvSpPr>
        <p:spPr>
          <a:xfrm>
            <a:off x="838200" y="1843237"/>
            <a:ext cx="10515600" cy="4351338"/>
          </a:xfrm>
        </p:spPr>
        <p:txBody>
          <a:bodyPr>
            <a:normAutofit lnSpcReduction="10000"/>
          </a:bodyPr>
          <a:lstStyle/>
          <a:p>
            <a:r>
              <a:rPr lang="en-GB"/>
              <a:t>The following presentation consists of two parts:</a:t>
            </a:r>
          </a:p>
          <a:p>
            <a:pPr lvl="1"/>
            <a:r>
              <a:rPr lang="en-GB"/>
              <a:t>The first part uses hyperlinks to demonstrate how the system will most likely function for the final version of this product. As well as this, the slides will give information in regards to the use cases in the User Interface Specification.</a:t>
            </a:r>
          </a:p>
          <a:p>
            <a:pPr lvl="1"/>
            <a:r>
              <a:rPr lang="en-GB"/>
              <a:t>The second part will go through the main scenarios that will take place in a usual game of Buccaneer. Like in the first part, the slides will give information that will detail how the system works in regards to the use cases.</a:t>
            </a:r>
          </a:p>
          <a:p>
            <a:r>
              <a:rPr lang="en-GB"/>
              <a:t>NOTE: The graphical fidelity of the system is still a work in progress and is therefore not the final version. The presentation’s main purpose is to give an accurate representation of the interactivity, not the look.</a:t>
            </a:r>
          </a:p>
          <a:p>
            <a:pPr marL="457200" lvl="1" indent="0">
              <a:buNone/>
            </a:pPr>
            <a:endParaRPr lang="en-GB"/>
          </a:p>
          <a:p>
            <a:pPr lvl="1"/>
            <a:endParaRPr lang="en-GB"/>
          </a:p>
        </p:txBody>
      </p:sp>
    </p:spTree>
    <p:custDataLst>
      <p:tags r:id="rId1"/>
    </p:custDataLst>
    <p:extLst>
      <p:ext uri="{BB962C8B-B14F-4D97-AF65-F5344CB8AC3E}">
        <p14:creationId xmlns:p14="http://schemas.microsoft.com/office/powerpoint/2010/main" val="24981864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388" y="1502"/>
            <a:ext cx="12299470" cy="6856497"/>
          </a:xfrm>
          <a:prstGeom prst="rect">
            <a:avLst/>
          </a:prstGeom>
        </p:spPr>
      </p:pic>
      <p:pic>
        <p:nvPicPr>
          <p:cNvPr id="5" name="Picture 4"/>
          <p:cNvPicPr>
            <a:picLocks noChangeAspect="1"/>
          </p:cNvPicPr>
          <p:nvPr/>
        </p:nvPicPr>
        <p:blipFill>
          <a:blip r:embed="rId4"/>
          <a:stretch>
            <a:fillRect/>
          </a:stretch>
        </p:blipFill>
        <p:spPr>
          <a:xfrm>
            <a:off x="2290435" y="2779097"/>
            <a:ext cx="792531" cy="445581"/>
          </a:xfrm>
          <a:prstGeom prst="rect">
            <a:avLst/>
          </a:prstGeom>
        </p:spPr>
      </p:pic>
      <p:sp>
        <p:nvSpPr>
          <p:cNvPr id="16" name="Rectangle 15"/>
          <p:cNvSpPr/>
          <p:nvPr/>
        </p:nvSpPr>
        <p:spPr>
          <a:xfrm>
            <a:off x="2846411" y="4673600"/>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Once the ship has moved, a compass will appear around the ship, allowing the player to change the direction of their ship at the end of the turn.</a:t>
            </a:r>
          </a:p>
        </p:txBody>
      </p:sp>
      <p:cxnSp>
        <p:nvCxnSpPr>
          <p:cNvPr id="18" name="Straight Arrow Connector 17"/>
          <p:cNvCxnSpPr>
            <a:cxnSpLocks/>
          </p:cNvCxnSpPr>
          <p:nvPr/>
        </p:nvCxnSpPr>
        <p:spPr>
          <a:xfrm flipH="1" flipV="1">
            <a:off x="2955084" y="3652492"/>
            <a:ext cx="528123" cy="931079"/>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TextBox 2">
            <a:hlinkClick r:id="rId5"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31495" t="28817" r="37118" b="17385"/>
          <a:stretch/>
        </p:blipFill>
        <p:spPr>
          <a:xfrm>
            <a:off x="1905000" y="2336800"/>
            <a:ext cx="1397000" cy="1346200"/>
          </a:xfrm>
          <a:prstGeom prst="rect">
            <a:avLst/>
          </a:prstGeom>
        </p:spPr>
      </p:pic>
      <p:pic>
        <p:nvPicPr>
          <p:cNvPr id="14" name="Picture 3"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5" name="Picture 6"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7" name="Picture 7"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spTree>
    <p:custDataLst>
      <p:tags r:id="rId1"/>
    </p:custDataLst>
    <p:extLst>
      <p:ext uri="{BB962C8B-B14F-4D97-AF65-F5344CB8AC3E}">
        <p14:creationId xmlns:p14="http://schemas.microsoft.com/office/powerpoint/2010/main" val="3471487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2388" y="1502"/>
            <a:ext cx="12299470" cy="6856497"/>
          </a:xfrm>
          <a:prstGeom prst="rect">
            <a:avLst/>
          </a:prstGeom>
        </p:spPr>
      </p:pic>
      <p:pic>
        <p:nvPicPr>
          <p:cNvPr id="5" name="Picture 4"/>
          <p:cNvPicPr>
            <a:picLocks noChangeAspect="1"/>
          </p:cNvPicPr>
          <p:nvPr/>
        </p:nvPicPr>
        <p:blipFill>
          <a:blip r:embed="rId5"/>
          <a:stretch>
            <a:fillRect/>
          </a:stretch>
        </p:blipFill>
        <p:spPr>
          <a:xfrm rot="5580000">
            <a:off x="2333832" y="2838450"/>
            <a:ext cx="792531" cy="445581"/>
          </a:xfrm>
          <a:prstGeom prst="rect">
            <a:avLst/>
          </a:prstGeom>
        </p:spPr>
      </p:pic>
      <p:sp>
        <p:nvSpPr>
          <p:cNvPr id="16" name="Rectangle 15"/>
          <p:cNvSpPr/>
          <p:nvPr/>
        </p:nvSpPr>
        <p:spPr>
          <a:xfrm>
            <a:off x="2846411" y="4673600"/>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In this case, once the user has selected the down arrow on the compass, the boat will point downwards to signal that it has worked.</a:t>
            </a:r>
          </a:p>
        </p:txBody>
      </p:sp>
      <p:cxnSp>
        <p:nvCxnSpPr>
          <p:cNvPr id="18" name="Straight Arrow Connector 17"/>
          <p:cNvCxnSpPr>
            <a:cxnSpLocks/>
          </p:cNvCxnSpPr>
          <p:nvPr/>
        </p:nvCxnSpPr>
        <p:spPr>
          <a:xfrm flipH="1" flipV="1">
            <a:off x="2828983" y="3283921"/>
            <a:ext cx="654224" cy="129965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sp>
        <p:nvSpPr>
          <p:cNvPr id="11" name="Oval 10"/>
          <p:cNvSpPr/>
          <p:nvPr/>
        </p:nvSpPr>
        <p:spPr>
          <a:xfrm>
            <a:off x="2314780" y="2705100"/>
            <a:ext cx="715408" cy="646030"/>
          </a:xfrm>
          <a:prstGeom prst="ellipse">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5" name="Picture 1"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7" name="Picture 3"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9" name="Picture 6"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spTree>
    <p:custDataLst>
      <p:tags r:id="rId1"/>
    </p:custDataLst>
    <p:extLst>
      <p:ext uri="{BB962C8B-B14F-4D97-AF65-F5344CB8AC3E}">
        <p14:creationId xmlns:p14="http://schemas.microsoft.com/office/powerpoint/2010/main" val="3575534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6600"/>
              <a:t>Buccaneer Scenarios</a:t>
            </a:r>
          </a:p>
        </p:txBody>
      </p:sp>
      <p:sp>
        <p:nvSpPr>
          <p:cNvPr id="3" name="Content Placeholder 2"/>
          <p:cNvSpPr>
            <a:spLocks noGrp="1"/>
          </p:cNvSpPr>
          <p:nvPr>
            <p:ph idx="1"/>
          </p:nvPr>
        </p:nvSpPr>
        <p:spPr>
          <a:xfrm>
            <a:off x="838200" y="3541409"/>
            <a:ext cx="10515600" cy="4351338"/>
          </a:xfrm>
        </p:spPr>
        <p:txBody>
          <a:bodyPr>
            <a:normAutofit/>
          </a:bodyPr>
          <a:lstStyle/>
          <a:p>
            <a:pPr marL="0" indent="0" algn="ctr">
              <a:buNone/>
            </a:pPr>
            <a:r>
              <a:rPr lang="en-GB" sz="3200" dirty="0"/>
              <a:t>Scenario </a:t>
            </a:r>
            <a:r>
              <a:rPr lang="en-GB" sz="3200" dirty="0" smtClean="0"/>
              <a:t>4 </a:t>
            </a:r>
            <a:r>
              <a:rPr lang="en-GB" sz="3200" dirty="0"/>
              <a:t>– Receiving information from objects on board [U05 – </a:t>
            </a:r>
            <a:r>
              <a:rPr lang="en-GB" sz="3200" dirty="0" err="1"/>
              <a:t>State.game</a:t>
            </a:r>
            <a:r>
              <a:rPr lang="en-GB" sz="3200" dirty="0"/>
              <a:t>] </a:t>
            </a:r>
          </a:p>
        </p:txBody>
      </p:sp>
    </p:spTree>
    <p:custDataLst>
      <p:tags r:id="rId1"/>
    </p:custDataLst>
    <p:extLst>
      <p:ext uri="{BB962C8B-B14F-4D97-AF65-F5344CB8AC3E}">
        <p14:creationId xmlns:p14="http://schemas.microsoft.com/office/powerpoint/2010/main" val="11796732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4" action="ppaction://hlinksldjump"/>
          </p:cNvPr>
          <p:cNvPicPr>
            <a:picLocks noChangeAspect="1"/>
          </p:cNvPicPr>
          <p:nvPr/>
        </p:nvPicPr>
        <p:blipFill>
          <a:blip r:embed="rId5"/>
          <a:stretch>
            <a:fillRect/>
          </a:stretch>
        </p:blipFill>
        <p:spPr>
          <a:xfrm>
            <a:off x="-107470" y="4450"/>
            <a:ext cx="12299470" cy="6856497"/>
          </a:xfrm>
          <a:prstGeom prst="rect">
            <a:avLst/>
          </a:prstGeom>
        </p:spPr>
      </p:pic>
      <p:pic>
        <p:nvPicPr>
          <p:cNvPr id="12" name="Picture 11"/>
          <p:cNvPicPr>
            <a:picLocks noChangeAspect="1"/>
          </p:cNvPicPr>
          <p:nvPr/>
        </p:nvPicPr>
        <p:blipFill>
          <a:blip r:embed="rId6"/>
          <a:stretch>
            <a:fillRect/>
          </a:stretch>
        </p:blipFill>
        <p:spPr>
          <a:xfrm rot="20906996">
            <a:off x="1186262" y="2433171"/>
            <a:ext cx="633622" cy="633622"/>
          </a:xfrm>
          <a:prstGeom prst="rect">
            <a:avLst/>
          </a:prstGeom>
        </p:spPr>
      </p:pic>
      <p:sp>
        <p:nvSpPr>
          <p:cNvPr id="13" name="Rectangle 12"/>
          <p:cNvSpPr/>
          <p:nvPr/>
        </p:nvSpPr>
        <p:spPr>
          <a:xfrm>
            <a:off x="3374534" y="4763629"/>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As the user </a:t>
            </a:r>
            <a:r>
              <a:rPr lang="en-US" sz="1050" dirty="0" smtClean="0">
                <a:solidFill>
                  <a:schemeClr val="tx1"/>
                </a:solidFill>
              </a:rPr>
              <a:t>hovers the mouse over </a:t>
            </a:r>
            <a:r>
              <a:rPr lang="en-US" sz="1050" dirty="0">
                <a:solidFill>
                  <a:schemeClr val="tx1"/>
                </a:solidFill>
              </a:rPr>
              <a:t>the port, the user receives all of the necessary information about the specific port selected. In this case, Foo’s port is selected.</a:t>
            </a:r>
          </a:p>
        </p:txBody>
      </p:sp>
      <p:cxnSp>
        <p:nvCxnSpPr>
          <p:cNvPr id="14" name="Straight Arrow Connector 13"/>
          <p:cNvCxnSpPr>
            <a:cxnSpLocks/>
          </p:cNvCxnSpPr>
          <p:nvPr/>
        </p:nvCxnSpPr>
        <p:spPr>
          <a:xfrm flipH="1" flipV="1">
            <a:off x="3058533" y="3889639"/>
            <a:ext cx="688736" cy="93108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10464800" y="1524000"/>
            <a:ext cx="784189" cy="584775"/>
          </a:xfrm>
          <a:prstGeom prst="rect">
            <a:avLst/>
          </a:prstGeom>
          <a:noFill/>
        </p:spPr>
        <p:txBody>
          <a:bodyPr wrap="none" rtlCol="0">
            <a:spAutoFit/>
          </a:bodyPr>
          <a:lstStyle/>
          <a:p>
            <a:r>
              <a:rPr lang="en-GB" sz="3200">
                <a:solidFill>
                  <a:schemeClr val="bg1"/>
                </a:solidFill>
                <a:latin typeface="Segoe Script" panose="020B0504020000000003" pitchFamily="34" charset="0"/>
              </a:rPr>
              <a:t>12</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072" y="2838492"/>
            <a:ext cx="1555461" cy="2869391"/>
          </a:xfrm>
          <a:prstGeom prst="rect">
            <a:avLst/>
          </a:prstGeom>
        </p:spPr>
      </p:pic>
      <p:pic>
        <p:nvPicPr>
          <p:cNvPr id="23" name="Picture 1" descr="Buccaneer - Crew Cards.png"/>
          <p:cNvPicPr>
            <a:picLocks noChangeAspect="1"/>
          </p:cNvPicPr>
          <p:nvPr/>
        </p:nvPicPr>
        <p:blipFill>
          <a:blip r:embed="rId8"/>
          <a:srcRect l="11074" t="14007" r="79410" b="63457"/>
          <a:stretch>
            <a:fillRect/>
          </a:stretch>
        </p:blipFill>
        <p:spPr>
          <a:xfrm>
            <a:off x="8240736" y="2886113"/>
            <a:ext cx="632327" cy="844622"/>
          </a:xfrm>
          <a:prstGeom prst="rect">
            <a:avLst/>
          </a:prstGeom>
        </p:spPr>
      </p:pic>
      <p:pic>
        <p:nvPicPr>
          <p:cNvPr id="24" name="Picture 2" descr="Buccaneer - Crew Cards.png"/>
          <p:cNvPicPr>
            <a:picLocks noChangeAspect="1"/>
          </p:cNvPicPr>
          <p:nvPr/>
        </p:nvPicPr>
        <p:blipFill>
          <a:blip r:embed="rId8"/>
          <a:srcRect l="22829" t="14830" r="67831" b="63167"/>
          <a:stretch>
            <a:fillRect/>
          </a:stretch>
        </p:blipFill>
        <p:spPr>
          <a:xfrm>
            <a:off x="8936744" y="2886113"/>
            <a:ext cx="626111" cy="832056"/>
          </a:xfrm>
          <a:prstGeom prst="rect">
            <a:avLst/>
          </a:prstGeom>
        </p:spPr>
      </p:pic>
      <p:pic>
        <p:nvPicPr>
          <p:cNvPr id="25" name="Picture 3" descr="Buccaneer - Crew Cards.png"/>
          <p:cNvPicPr>
            <a:picLocks noChangeAspect="1"/>
          </p:cNvPicPr>
          <p:nvPr/>
        </p:nvPicPr>
        <p:blipFill>
          <a:blip r:embed="rId8"/>
          <a:srcRect l="22829" t="14830" r="67831" b="63167"/>
          <a:stretch>
            <a:fillRect/>
          </a:stretch>
        </p:blipFill>
        <p:spPr>
          <a:xfrm>
            <a:off x="9623472" y="2876833"/>
            <a:ext cx="631992" cy="838701"/>
          </a:xfrm>
          <a:prstGeom prst="rect">
            <a:avLst/>
          </a:prstGeom>
        </p:spPr>
      </p:pic>
      <p:sp>
        <p:nvSpPr>
          <p:cNvPr id="4" name="Rectangle 3"/>
          <p:cNvSpPr/>
          <p:nvPr/>
        </p:nvSpPr>
        <p:spPr>
          <a:xfrm>
            <a:off x="7940351" y="5831633"/>
            <a:ext cx="3946849"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2811433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2388" y="1502"/>
            <a:ext cx="12299470" cy="6856497"/>
          </a:xfrm>
          <a:prstGeom prst="rect">
            <a:avLst/>
          </a:prstGeom>
        </p:spPr>
      </p:pic>
      <p:sp>
        <p:nvSpPr>
          <p:cNvPr id="7" name="Rectangle 6"/>
          <p:cNvSpPr/>
          <p:nvPr/>
        </p:nvSpPr>
        <p:spPr>
          <a:xfrm>
            <a:off x="4961270" y="1255059"/>
            <a:ext cx="1439530" cy="20344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Treasure Island</a:t>
            </a:r>
          </a:p>
          <a:p>
            <a:pPr algn="ctr"/>
            <a:endParaRPr lang="en-US" sz="1200">
              <a:solidFill>
                <a:schemeClr val="tx1"/>
              </a:solidFill>
            </a:endParaRPr>
          </a:p>
          <a:p>
            <a:pPr algn="ctr"/>
            <a:r>
              <a:rPr lang="en-US" sz="1200">
                <a:solidFill>
                  <a:schemeClr val="tx1"/>
                </a:solidFill>
              </a:rPr>
              <a:t>Available Treasure</a:t>
            </a:r>
          </a:p>
          <a:p>
            <a:pPr algn="ctr"/>
            <a:endParaRPr lang="en-US" sz="1200">
              <a:solidFill>
                <a:schemeClr val="tx1"/>
              </a:solidFill>
            </a:endParaRPr>
          </a:p>
          <a:p>
            <a:pPr algn="ctr"/>
            <a:endParaRPr lang="en-US" sz="1200">
              <a:solidFill>
                <a:schemeClr val="tx1"/>
              </a:solidFill>
            </a:endParaRPr>
          </a:p>
          <a:p>
            <a:pPr algn="ctr"/>
            <a:endParaRPr lang="en-US" sz="1200">
              <a:solidFill>
                <a:schemeClr val="tx1"/>
              </a:solidFill>
            </a:endParaRPr>
          </a:p>
          <a:p>
            <a:pPr algn="ctr"/>
            <a:endParaRPr lang="en-US" sz="1200">
              <a:solidFill>
                <a:schemeClr val="tx1"/>
              </a:solidFill>
            </a:endParaRPr>
          </a:p>
          <a:p>
            <a:pPr algn="ctr"/>
            <a:endParaRPr lang="en-US" sz="1200">
              <a:solidFill>
                <a:schemeClr val="tx1"/>
              </a:solidFill>
            </a:endParaRPr>
          </a:p>
          <a:p>
            <a:pPr algn="ctr"/>
            <a:endParaRPr lang="en-US" sz="1200">
              <a:solidFill>
                <a:schemeClr val="tx1"/>
              </a:solidFill>
            </a:endParaRPr>
          </a:p>
          <a:p>
            <a:pPr algn="ctr"/>
            <a:r>
              <a:rPr lang="en-US" sz="1200">
                <a:solidFill>
                  <a:schemeClr val="tx1"/>
                </a:solidFill>
              </a:rPr>
              <a:t> </a:t>
            </a:r>
          </a:p>
          <a:p>
            <a:pPr algn="ctr"/>
            <a:endParaRPr lang="en-US" sz="1200">
              <a:solidFill>
                <a:schemeClr val="tx1"/>
              </a:solidFill>
            </a:endParaRPr>
          </a:p>
        </p:txBody>
      </p:sp>
      <p:pic>
        <p:nvPicPr>
          <p:cNvPr id="9" name="Picture 8"/>
          <p:cNvPicPr>
            <a:picLocks noChangeAspect="1"/>
          </p:cNvPicPr>
          <p:nvPr/>
        </p:nvPicPr>
        <p:blipFill>
          <a:blip r:embed="rId4"/>
          <a:stretch>
            <a:fillRect/>
          </a:stretch>
        </p:blipFill>
        <p:spPr>
          <a:xfrm rot="20278153" flipH="1">
            <a:off x="5049932" y="1849790"/>
            <a:ext cx="315949" cy="264208"/>
          </a:xfrm>
          <a:prstGeom prst="rect">
            <a:avLst/>
          </a:prstGeom>
        </p:spPr>
      </p:pic>
      <p:sp>
        <p:nvSpPr>
          <p:cNvPr id="10" name="TextBox 9"/>
          <p:cNvSpPr txBox="1"/>
          <p:nvPr/>
        </p:nvSpPr>
        <p:spPr>
          <a:xfrm>
            <a:off x="5288108" y="1890218"/>
            <a:ext cx="671876" cy="307777"/>
          </a:xfrm>
          <a:prstGeom prst="rect">
            <a:avLst/>
          </a:prstGeom>
          <a:noFill/>
        </p:spPr>
        <p:txBody>
          <a:bodyPr wrap="square" rtlCol="0">
            <a:spAutoFit/>
          </a:bodyPr>
          <a:lstStyle/>
          <a:p>
            <a:r>
              <a:rPr lang="en-US" sz="1400"/>
              <a:t>X 3</a:t>
            </a:r>
          </a:p>
        </p:txBody>
      </p:sp>
      <p:pic>
        <p:nvPicPr>
          <p:cNvPr id="11" name="Picture 10"/>
          <p:cNvPicPr>
            <a:picLocks noChangeAspect="1"/>
          </p:cNvPicPr>
          <p:nvPr/>
        </p:nvPicPr>
        <p:blipFill>
          <a:blip r:embed="rId5"/>
          <a:stretch>
            <a:fillRect/>
          </a:stretch>
        </p:blipFill>
        <p:spPr>
          <a:xfrm>
            <a:off x="4961270" y="2197995"/>
            <a:ext cx="490173" cy="425210"/>
          </a:xfrm>
          <a:prstGeom prst="rect">
            <a:avLst/>
          </a:prstGeom>
        </p:spPr>
      </p:pic>
      <p:sp>
        <p:nvSpPr>
          <p:cNvPr id="12" name="TextBox 11"/>
          <p:cNvSpPr txBox="1"/>
          <p:nvPr/>
        </p:nvSpPr>
        <p:spPr>
          <a:xfrm>
            <a:off x="5282447" y="2240103"/>
            <a:ext cx="785853" cy="307777"/>
          </a:xfrm>
          <a:prstGeom prst="rect">
            <a:avLst/>
          </a:prstGeom>
          <a:noFill/>
        </p:spPr>
        <p:txBody>
          <a:bodyPr wrap="square" rtlCol="0">
            <a:spAutoFit/>
          </a:bodyPr>
          <a:lstStyle/>
          <a:p>
            <a:r>
              <a:rPr lang="en-US" sz="1400"/>
              <a:t>X 1</a:t>
            </a:r>
          </a:p>
        </p:txBody>
      </p:sp>
      <p:sp>
        <p:nvSpPr>
          <p:cNvPr id="13" name="TextBox 12"/>
          <p:cNvSpPr txBox="1"/>
          <p:nvPr/>
        </p:nvSpPr>
        <p:spPr>
          <a:xfrm>
            <a:off x="5053292" y="2717767"/>
            <a:ext cx="1255485" cy="461665"/>
          </a:xfrm>
          <a:prstGeom prst="rect">
            <a:avLst/>
          </a:prstGeom>
          <a:noFill/>
        </p:spPr>
        <p:txBody>
          <a:bodyPr wrap="square" rtlCol="0">
            <a:spAutoFit/>
          </a:bodyPr>
          <a:lstStyle/>
          <a:p>
            <a:r>
              <a:rPr lang="en-US" sz="1200"/>
              <a:t>Also holds chance cards. </a:t>
            </a:r>
          </a:p>
        </p:txBody>
      </p:sp>
      <p:pic>
        <p:nvPicPr>
          <p:cNvPr id="18" name="Picture 17"/>
          <p:cNvPicPr>
            <a:picLocks noChangeAspect="1"/>
          </p:cNvPicPr>
          <p:nvPr/>
        </p:nvPicPr>
        <p:blipFill>
          <a:blip r:embed="rId6"/>
          <a:stretch>
            <a:fillRect/>
          </a:stretch>
        </p:blipFill>
        <p:spPr>
          <a:xfrm rot="15513521">
            <a:off x="4166858" y="2244456"/>
            <a:ext cx="905874" cy="905874"/>
          </a:xfrm>
          <a:prstGeom prst="rect">
            <a:avLst/>
          </a:prstGeom>
        </p:spPr>
      </p:pic>
      <p:sp>
        <p:nvSpPr>
          <p:cNvPr id="15" name="Rectangle 14"/>
          <p:cNvSpPr/>
          <p:nvPr/>
        </p:nvSpPr>
        <p:spPr>
          <a:xfrm>
            <a:off x="3329828" y="4361605"/>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And in this case, when the user selects one of the islands the game will present the information about the respective island.</a:t>
            </a:r>
          </a:p>
        </p:txBody>
      </p:sp>
      <p:pic>
        <p:nvPicPr>
          <p:cNvPr id="20" name="Picture 1"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21" name="Picture 2"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22" name="Picture 3"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spTree>
    <p:custDataLst>
      <p:tags r:id="rId1"/>
    </p:custDataLst>
    <p:extLst>
      <p:ext uri="{BB962C8B-B14F-4D97-AF65-F5344CB8AC3E}">
        <p14:creationId xmlns:p14="http://schemas.microsoft.com/office/powerpoint/2010/main" val="13692027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6600"/>
              <a:t>Buccaneer Scenarios</a:t>
            </a:r>
          </a:p>
        </p:txBody>
      </p:sp>
      <p:sp>
        <p:nvSpPr>
          <p:cNvPr id="3" name="Content Placeholder 2"/>
          <p:cNvSpPr>
            <a:spLocks noGrp="1"/>
          </p:cNvSpPr>
          <p:nvPr>
            <p:ph idx="1"/>
          </p:nvPr>
        </p:nvSpPr>
        <p:spPr>
          <a:xfrm>
            <a:off x="838200" y="3541409"/>
            <a:ext cx="10515600" cy="876479"/>
          </a:xfrm>
        </p:spPr>
        <p:txBody>
          <a:bodyPr>
            <a:normAutofit/>
          </a:bodyPr>
          <a:lstStyle/>
          <a:p>
            <a:pPr marL="0" indent="0" algn="ctr">
              <a:buNone/>
            </a:pPr>
            <a:r>
              <a:rPr lang="en-GB" sz="3200" dirty="0"/>
              <a:t>Scenario </a:t>
            </a:r>
            <a:r>
              <a:rPr lang="en-GB" sz="3200" dirty="0" smtClean="0"/>
              <a:t>5 </a:t>
            </a:r>
            <a:r>
              <a:rPr lang="en-GB" sz="3200" dirty="0"/>
              <a:t>– </a:t>
            </a:r>
            <a:r>
              <a:rPr lang="en-GB" sz="3200" dirty="0" smtClean="0"/>
              <a:t>Arriving at home port </a:t>
            </a:r>
            <a:r>
              <a:rPr lang="en-GB" sz="3200" dirty="0"/>
              <a:t>[</a:t>
            </a:r>
            <a:r>
              <a:rPr lang="en-GB" sz="3200" dirty="0" smtClean="0"/>
              <a:t>U13] </a:t>
            </a:r>
            <a:endParaRPr lang="en-GB" sz="3200" dirty="0"/>
          </a:p>
        </p:txBody>
      </p:sp>
    </p:spTree>
    <p:custDataLst>
      <p:tags r:id="rId1"/>
    </p:custDataLst>
    <p:extLst>
      <p:ext uri="{BB962C8B-B14F-4D97-AF65-F5344CB8AC3E}">
        <p14:creationId xmlns:p14="http://schemas.microsoft.com/office/powerpoint/2010/main" val="636117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52388" y="1502"/>
            <a:ext cx="12299470" cy="6856497"/>
          </a:xfrm>
          <a:prstGeom prst="rect">
            <a:avLst/>
          </a:prstGeom>
        </p:spPr>
      </p:pic>
      <p:pic>
        <p:nvPicPr>
          <p:cNvPr id="18" name="Picture 17"/>
          <p:cNvPicPr>
            <a:picLocks noChangeAspect="1"/>
          </p:cNvPicPr>
          <p:nvPr/>
        </p:nvPicPr>
        <p:blipFill>
          <a:blip r:embed="rId5"/>
          <a:stretch>
            <a:fillRect/>
          </a:stretch>
        </p:blipFill>
        <p:spPr>
          <a:xfrm rot="15513521">
            <a:off x="1227978" y="1428902"/>
            <a:ext cx="905874" cy="905874"/>
          </a:xfrm>
          <a:prstGeom prst="rect">
            <a:avLst/>
          </a:prstGeom>
        </p:spPr>
      </p:pic>
      <p:sp>
        <p:nvSpPr>
          <p:cNvPr id="15" name="Rectangle 14"/>
          <p:cNvSpPr/>
          <p:nvPr/>
        </p:nvSpPr>
        <p:spPr>
          <a:xfrm>
            <a:off x="2362409" y="1205463"/>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When a ship gets to its own port a pop up appears</a:t>
            </a:r>
            <a:endParaRPr lang="en-US" sz="105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49070" y="2152650"/>
            <a:ext cx="835951" cy="529145"/>
          </a:xfrm>
          <a:prstGeom prst="rect">
            <a:avLst/>
          </a:prstGeom>
        </p:spPr>
      </p:pic>
      <p:pic>
        <p:nvPicPr>
          <p:cNvPr id="6" name="Picture 5" descr="Buccaneer - Crew Cards.png"/>
          <p:cNvPicPr>
            <a:picLocks noChangeAspect="1"/>
          </p:cNvPicPr>
          <p:nvPr/>
        </p:nvPicPr>
        <p:blipFill>
          <a:blip r:embed="rId7"/>
          <a:srcRect l="11074" t="14007" r="79410" b="63457"/>
          <a:stretch>
            <a:fillRect/>
          </a:stretch>
        </p:blipFill>
        <p:spPr>
          <a:xfrm>
            <a:off x="8247084" y="2885022"/>
            <a:ext cx="632327" cy="844622"/>
          </a:xfrm>
          <a:prstGeom prst="rect">
            <a:avLst/>
          </a:prstGeom>
        </p:spPr>
      </p:pic>
      <p:pic>
        <p:nvPicPr>
          <p:cNvPr id="7" name="Picture 6" descr="Buccaneer - Crew Cards.png"/>
          <p:cNvPicPr>
            <a:picLocks noChangeAspect="1"/>
          </p:cNvPicPr>
          <p:nvPr/>
        </p:nvPicPr>
        <p:blipFill>
          <a:blip r:embed="rId7"/>
          <a:srcRect l="22829" t="14830" r="67831" b="63167"/>
          <a:stretch>
            <a:fillRect/>
          </a:stretch>
        </p:blipFill>
        <p:spPr>
          <a:xfrm>
            <a:off x="8946484" y="2885022"/>
            <a:ext cx="626111" cy="832056"/>
          </a:xfrm>
          <a:prstGeom prst="rect">
            <a:avLst/>
          </a:prstGeom>
        </p:spPr>
      </p:pic>
      <p:pic>
        <p:nvPicPr>
          <p:cNvPr id="8" name="Picture 7" descr="Buccaneer - Crew Cards.png"/>
          <p:cNvPicPr>
            <a:picLocks noChangeAspect="1"/>
          </p:cNvPicPr>
          <p:nvPr/>
        </p:nvPicPr>
        <p:blipFill>
          <a:blip r:embed="rId7"/>
          <a:srcRect l="22829" t="14830" r="67831" b="63167"/>
          <a:stretch>
            <a:fillRect/>
          </a:stretch>
        </p:blipFill>
        <p:spPr>
          <a:xfrm>
            <a:off x="9626456" y="2875308"/>
            <a:ext cx="629152" cy="832056"/>
          </a:xfrm>
          <a:prstGeom prst="rect">
            <a:avLst/>
          </a:prstGeom>
        </p:spPr>
      </p:pic>
    </p:spTree>
    <p:custDataLst>
      <p:tags r:id="rId1"/>
    </p:custDataLst>
    <p:extLst>
      <p:ext uri="{BB962C8B-B14F-4D97-AF65-F5344CB8AC3E}">
        <p14:creationId xmlns:p14="http://schemas.microsoft.com/office/powerpoint/2010/main" val="3807576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1502"/>
            <a:ext cx="12247082" cy="685649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49070" y="2152650"/>
            <a:ext cx="835951" cy="529145"/>
          </a:xfrm>
          <a:prstGeom prst="rect">
            <a:avLst/>
          </a:prstGeom>
        </p:spPr>
      </p:pic>
      <p:pic>
        <p:nvPicPr>
          <p:cNvPr id="6" name="Picture 5" descr="Buccaneer - Crew Cards.png"/>
          <p:cNvPicPr>
            <a:picLocks noChangeAspect="1"/>
          </p:cNvPicPr>
          <p:nvPr/>
        </p:nvPicPr>
        <p:blipFill>
          <a:blip r:embed="rId6"/>
          <a:srcRect l="11074" t="14007" r="79410" b="63457"/>
          <a:stretch>
            <a:fillRect/>
          </a:stretch>
        </p:blipFill>
        <p:spPr>
          <a:xfrm>
            <a:off x="8247084" y="2885022"/>
            <a:ext cx="632327" cy="844622"/>
          </a:xfrm>
          <a:prstGeom prst="rect">
            <a:avLst/>
          </a:prstGeom>
        </p:spPr>
      </p:pic>
      <p:pic>
        <p:nvPicPr>
          <p:cNvPr id="7" name="Picture 6" descr="Buccaneer - Crew Cards.png"/>
          <p:cNvPicPr>
            <a:picLocks noChangeAspect="1"/>
          </p:cNvPicPr>
          <p:nvPr/>
        </p:nvPicPr>
        <p:blipFill>
          <a:blip r:embed="rId6"/>
          <a:srcRect l="22829" t="14830" r="67831" b="63167"/>
          <a:stretch>
            <a:fillRect/>
          </a:stretch>
        </p:blipFill>
        <p:spPr>
          <a:xfrm>
            <a:off x="8946484" y="2885022"/>
            <a:ext cx="626111" cy="832056"/>
          </a:xfrm>
          <a:prstGeom prst="rect">
            <a:avLst/>
          </a:prstGeom>
        </p:spPr>
      </p:pic>
      <p:pic>
        <p:nvPicPr>
          <p:cNvPr id="8" name="Picture 7" descr="Buccaneer - Crew Cards.png"/>
          <p:cNvPicPr>
            <a:picLocks noChangeAspect="1"/>
          </p:cNvPicPr>
          <p:nvPr/>
        </p:nvPicPr>
        <p:blipFill>
          <a:blip r:embed="rId6"/>
          <a:srcRect l="22829" t="14830" r="67831" b="63167"/>
          <a:stretch>
            <a:fillRect/>
          </a:stretch>
        </p:blipFill>
        <p:spPr>
          <a:xfrm>
            <a:off x="9626456" y="2875308"/>
            <a:ext cx="629152" cy="832056"/>
          </a:xfrm>
          <a:prstGeom prst="rect">
            <a:avLst/>
          </a:prstGeom>
        </p:spPr>
      </p:pic>
      <p:sp>
        <p:nvSpPr>
          <p:cNvPr id="3" name="Rectangle 2"/>
          <p:cNvSpPr/>
          <p:nvPr/>
        </p:nvSpPr>
        <p:spPr>
          <a:xfrm>
            <a:off x="0" y="1502"/>
            <a:ext cx="12247082" cy="6857999"/>
          </a:xfrm>
          <a:prstGeom prst="rect">
            <a:avLst/>
          </a:prstGeom>
          <a:solidFill>
            <a:schemeClr val="tx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1500" y="4402245"/>
            <a:ext cx="2394073" cy="349268"/>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4464" y="1876577"/>
            <a:ext cx="2391109" cy="2381582"/>
          </a:xfrm>
          <a:prstGeom prst="rect">
            <a:avLst/>
          </a:prstGeom>
        </p:spPr>
      </p:pic>
      <p:sp>
        <p:nvSpPr>
          <p:cNvPr id="9" name="TextBox 8"/>
          <p:cNvSpPr txBox="1"/>
          <p:nvPr/>
        </p:nvSpPr>
        <p:spPr>
          <a:xfrm>
            <a:off x="4180114" y="1992086"/>
            <a:ext cx="1839686" cy="1754326"/>
          </a:xfrm>
          <a:prstGeom prst="rect">
            <a:avLst/>
          </a:prstGeom>
          <a:noFill/>
        </p:spPr>
        <p:txBody>
          <a:bodyPr wrap="square" rtlCol="0">
            <a:spAutoFit/>
          </a:bodyPr>
          <a:lstStyle/>
          <a:p>
            <a:pPr algn="ctr"/>
            <a:r>
              <a:rPr lang="en-GB" sz="1200" dirty="0" smtClean="0">
                <a:latin typeface="Segoe Script" panose="020B0504020000000003" pitchFamily="34" charset="0"/>
              </a:rPr>
              <a:t>Treasure Transferred to port</a:t>
            </a:r>
          </a:p>
          <a:p>
            <a:pPr algn="ctr"/>
            <a:endParaRPr lang="en-GB" sz="1200" dirty="0">
              <a:latin typeface="Segoe Script" panose="020B0504020000000003" pitchFamily="34" charset="0"/>
            </a:endParaRPr>
          </a:p>
          <a:p>
            <a:pPr>
              <a:lnSpc>
                <a:spcPct val="150000"/>
              </a:lnSpc>
            </a:pPr>
            <a:r>
              <a:rPr lang="en-GB" sz="1200" dirty="0">
                <a:latin typeface="Segoe Script" panose="020B0504020000000003" pitchFamily="34" charset="0"/>
              </a:rPr>
              <a:t> </a:t>
            </a:r>
            <a:r>
              <a:rPr lang="en-GB" sz="1200" dirty="0" smtClean="0">
                <a:latin typeface="Segoe Script" panose="020B0504020000000003" pitchFamily="34" charset="0"/>
              </a:rPr>
              <a:t>      x 1</a:t>
            </a:r>
          </a:p>
          <a:p>
            <a:pPr algn="ctr"/>
            <a:endParaRPr lang="en-GB" sz="1200" dirty="0">
              <a:latin typeface="Segoe Script" panose="020B0504020000000003" pitchFamily="34" charset="0"/>
            </a:endParaRPr>
          </a:p>
          <a:p>
            <a:pPr>
              <a:lnSpc>
                <a:spcPct val="150000"/>
              </a:lnSpc>
            </a:pPr>
            <a:r>
              <a:rPr lang="en-GB" sz="1200" dirty="0" smtClean="0">
                <a:latin typeface="Segoe Script" panose="020B0504020000000003" pitchFamily="34" charset="0"/>
              </a:rPr>
              <a:t>       x 1</a:t>
            </a:r>
          </a:p>
          <a:p>
            <a:pPr algn="ctr"/>
            <a:endParaRPr lang="en-GB" sz="1200" dirty="0">
              <a:latin typeface="Segoe Script" panose="020B0504020000000003" pitchFamily="34" charset="0"/>
            </a:endParaRPr>
          </a:p>
          <a:p>
            <a:pPr algn="ctr"/>
            <a:endParaRPr lang="en-GB" sz="1200" dirty="0">
              <a:latin typeface="Segoe Script" panose="020B0504020000000003" pitchFamily="34" charset="0"/>
            </a:endParaRPr>
          </a:p>
        </p:txBody>
      </p:sp>
      <p:pic>
        <p:nvPicPr>
          <p:cNvPr id="19" name="Picture 18"/>
          <p:cNvPicPr>
            <a:picLocks noChangeAspect="1"/>
          </p:cNvPicPr>
          <p:nvPr/>
        </p:nvPicPr>
        <p:blipFill>
          <a:blip r:embed="rId9"/>
          <a:stretch>
            <a:fillRect/>
          </a:stretch>
        </p:blipFill>
        <p:spPr>
          <a:xfrm rot="1022147">
            <a:off x="4236607" y="2561167"/>
            <a:ext cx="388101" cy="236070"/>
          </a:xfrm>
          <a:prstGeom prst="rect">
            <a:avLst/>
          </a:prstGeom>
        </p:spPr>
      </p:pic>
      <p:pic>
        <p:nvPicPr>
          <p:cNvPr id="21" name="Picture 20"/>
          <p:cNvPicPr>
            <a:picLocks noChangeAspect="1"/>
          </p:cNvPicPr>
          <p:nvPr/>
        </p:nvPicPr>
        <p:blipFill>
          <a:blip r:embed="rId10"/>
          <a:stretch>
            <a:fillRect/>
          </a:stretch>
        </p:blipFill>
        <p:spPr>
          <a:xfrm rot="20278153" flipH="1">
            <a:off x="4186788" y="2950053"/>
            <a:ext cx="414152" cy="346329"/>
          </a:xfrm>
          <a:prstGeom prst="rect">
            <a:avLst/>
          </a:prstGeom>
        </p:spPr>
      </p:pic>
      <p:sp>
        <p:nvSpPr>
          <p:cNvPr id="11" name="TextBox 10"/>
          <p:cNvSpPr txBox="1"/>
          <p:nvPr/>
        </p:nvSpPr>
        <p:spPr>
          <a:xfrm>
            <a:off x="4180117" y="4421754"/>
            <a:ext cx="1758373" cy="338554"/>
          </a:xfrm>
          <a:prstGeom prst="rect">
            <a:avLst/>
          </a:prstGeom>
          <a:noFill/>
        </p:spPr>
        <p:txBody>
          <a:bodyPr wrap="square" rtlCol="0">
            <a:spAutoFit/>
          </a:bodyPr>
          <a:lstStyle/>
          <a:p>
            <a:pPr algn="ctr"/>
            <a:r>
              <a:rPr lang="en-GB" sz="1600" dirty="0" smtClean="0">
                <a:latin typeface="Segoe Script" panose="020B0504020000000003" pitchFamily="34" charset="0"/>
              </a:rPr>
              <a:t>Ok</a:t>
            </a:r>
            <a:endParaRPr lang="en-GB" sz="1600" dirty="0">
              <a:latin typeface="Segoe Script" panose="020B0504020000000003" pitchFamily="34" charset="0"/>
            </a:endParaRPr>
          </a:p>
        </p:txBody>
      </p:sp>
    </p:spTree>
    <p:custDataLst>
      <p:tags r:id="rId1"/>
    </p:custDataLst>
    <p:extLst>
      <p:ext uri="{BB962C8B-B14F-4D97-AF65-F5344CB8AC3E}">
        <p14:creationId xmlns:p14="http://schemas.microsoft.com/office/powerpoint/2010/main" val="2635067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6600"/>
              <a:t>Buccaneer Scenarios</a:t>
            </a:r>
          </a:p>
        </p:txBody>
      </p:sp>
      <p:sp>
        <p:nvSpPr>
          <p:cNvPr id="3" name="Content Placeholder 2"/>
          <p:cNvSpPr>
            <a:spLocks noGrp="1"/>
          </p:cNvSpPr>
          <p:nvPr>
            <p:ph idx="1"/>
          </p:nvPr>
        </p:nvSpPr>
        <p:spPr>
          <a:xfrm>
            <a:off x="838200" y="3541409"/>
            <a:ext cx="10515600" cy="4351338"/>
          </a:xfrm>
        </p:spPr>
        <p:txBody>
          <a:bodyPr>
            <a:normAutofit/>
          </a:bodyPr>
          <a:lstStyle/>
          <a:p>
            <a:pPr marL="0" indent="0" algn="ctr">
              <a:buNone/>
            </a:pPr>
            <a:r>
              <a:rPr lang="en-GB" sz="3200" dirty="0"/>
              <a:t>Scenario </a:t>
            </a:r>
            <a:r>
              <a:rPr lang="en-GB" sz="3200" dirty="0" smtClean="0"/>
              <a:t>6 </a:t>
            </a:r>
            <a:r>
              <a:rPr lang="en-GB" sz="3200" dirty="0"/>
              <a:t>– </a:t>
            </a:r>
            <a:r>
              <a:rPr lang="en-GB" sz="3200" dirty="0" smtClean="0"/>
              <a:t>Ending the turn &amp; starting a new one [U06a]</a:t>
            </a:r>
            <a:endParaRPr lang="en-GB" sz="3200" dirty="0"/>
          </a:p>
        </p:txBody>
      </p:sp>
    </p:spTree>
    <p:custDataLst>
      <p:tags r:id="rId1"/>
    </p:custDataLst>
    <p:extLst>
      <p:ext uri="{BB962C8B-B14F-4D97-AF65-F5344CB8AC3E}">
        <p14:creationId xmlns:p14="http://schemas.microsoft.com/office/powerpoint/2010/main" val="36566079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2388" y="1502"/>
            <a:ext cx="12299470" cy="6856497"/>
          </a:xfrm>
          <a:prstGeom prst="rect">
            <a:avLst/>
          </a:prstGeom>
        </p:spPr>
      </p:pic>
      <p:pic>
        <p:nvPicPr>
          <p:cNvPr id="5" name="Picture 4"/>
          <p:cNvPicPr>
            <a:picLocks noChangeAspect="1"/>
          </p:cNvPicPr>
          <p:nvPr/>
        </p:nvPicPr>
        <p:blipFill>
          <a:blip r:embed="rId5"/>
          <a:stretch>
            <a:fillRect/>
          </a:stretch>
        </p:blipFill>
        <p:spPr>
          <a:xfrm rot="5580000">
            <a:off x="2333832" y="2838450"/>
            <a:ext cx="792531" cy="445581"/>
          </a:xfrm>
          <a:prstGeom prst="rect">
            <a:avLst/>
          </a:prstGeom>
        </p:spPr>
      </p:pic>
      <p:sp>
        <p:nvSpPr>
          <p:cNvPr id="16" name="Rectangle 15"/>
          <p:cNvSpPr/>
          <p:nvPr/>
        </p:nvSpPr>
        <p:spPr>
          <a:xfrm>
            <a:off x="2846411" y="4673600"/>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Once the user has selected the direction which they would like to face, the screen will darken to signal that it is the next player’s turn.</a:t>
            </a:r>
            <a:endParaRPr lang="en-US" sz="1050" dirty="0">
              <a:solidFill>
                <a:schemeClr val="tx1"/>
              </a:solidFill>
            </a:endParaRPr>
          </a:p>
        </p:txBody>
      </p:sp>
      <p:cxnSp>
        <p:nvCxnSpPr>
          <p:cNvPr id="18" name="Straight Arrow Connector 17"/>
          <p:cNvCxnSpPr>
            <a:cxnSpLocks/>
          </p:cNvCxnSpPr>
          <p:nvPr/>
        </p:nvCxnSpPr>
        <p:spPr>
          <a:xfrm flipH="1" flipV="1">
            <a:off x="2828983" y="3283921"/>
            <a:ext cx="654224" cy="1299651"/>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sp>
        <p:nvSpPr>
          <p:cNvPr id="11" name="Oval 10"/>
          <p:cNvSpPr/>
          <p:nvPr/>
        </p:nvSpPr>
        <p:spPr>
          <a:xfrm>
            <a:off x="2314780" y="2705100"/>
            <a:ext cx="715408" cy="646030"/>
          </a:xfrm>
          <a:prstGeom prst="ellipse">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5" name="Picture 14"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7" name="Picture 16"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9" name="Picture 18"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5416" y="2235842"/>
            <a:ext cx="834644" cy="469258"/>
          </a:xfrm>
          <a:prstGeom prst="rect">
            <a:avLst/>
          </a:prstGeom>
        </p:spPr>
      </p:pic>
    </p:spTree>
    <p:custDataLst>
      <p:tags r:id="rId1"/>
    </p:custDataLst>
    <p:extLst>
      <p:ext uri="{BB962C8B-B14F-4D97-AF65-F5344CB8AC3E}">
        <p14:creationId xmlns:p14="http://schemas.microsoft.com/office/powerpoint/2010/main" val="1314856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4977"/>
            <a:ext cx="12192000" cy="6858000"/>
          </a:xfrm>
          <a:prstGeom prst="rect">
            <a:avLst/>
          </a:prstGeom>
        </p:spPr>
      </p:pic>
      <p:sp>
        <p:nvSpPr>
          <p:cNvPr id="7" name="Rectangle 6"/>
          <p:cNvSpPr/>
          <p:nvPr/>
        </p:nvSpPr>
        <p:spPr>
          <a:xfrm>
            <a:off x="246310" y="152791"/>
            <a:ext cx="1552028" cy="369332"/>
          </a:xfrm>
          <a:prstGeom prst="rect">
            <a:avLst/>
          </a:prstGeom>
        </p:spPr>
        <p:txBody>
          <a:bodyPr wrap="none">
            <a:spAutoFit/>
          </a:bodyPr>
          <a:lstStyle/>
          <a:p>
            <a:r>
              <a:rPr lang="en-US">
                <a:latin typeface="Apple Chancery" charset="0"/>
                <a:ea typeface="Apple Chancery" charset="0"/>
                <a:cs typeface="Apple Chancery" charset="0"/>
              </a:rPr>
              <a:t>Waddington's </a:t>
            </a:r>
            <a:endParaRPr lang="en-US"/>
          </a:p>
        </p:txBody>
      </p:sp>
      <p:sp>
        <p:nvSpPr>
          <p:cNvPr id="10" name="Terminator 9">
            <a:hlinkClick r:id="" action="ppaction://hlinkshowjump?jump=nextslide"/>
          </p:cNvPr>
          <p:cNvSpPr/>
          <p:nvPr/>
        </p:nvSpPr>
        <p:spPr>
          <a:xfrm>
            <a:off x="566057" y="5573486"/>
            <a:ext cx="1785257" cy="595085"/>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Start Game</a:t>
            </a:r>
          </a:p>
        </p:txBody>
      </p:sp>
      <p:sp>
        <p:nvSpPr>
          <p:cNvPr id="11" name="Terminator 10">
            <a:hlinkClick r:id="" action="ppaction://hlinkshowjump?jump=nextslide"/>
          </p:cNvPr>
          <p:cNvSpPr/>
          <p:nvPr/>
        </p:nvSpPr>
        <p:spPr>
          <a:xfrm>
            <a:off x="2503714" y="5573486"/>
            <a:ext cx="1785257" cy="595085"/>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Rules </a:t>
            </a:r>
          </a:p>
        </p:txBody>
      </p:sp>
      <p:sp>
        <p:nvSpPr>
          <p:cNvPr id="12" name="Terminator 11">
            <a:hlinkClick r:id="rId4" action="ppaction://hlinksldjump"/>
          </p:cNvPr>
          <p:cNvSpPr/>
          <p:nvPr/>
        </p:nvSpPr>
        <p:spPr>
          <a:xfrm>
            <a:off x="4524828" y="5573486"/>
            <a:ext cx="1785257" cy="595085"/>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Credits </a:t>
            </a:r>
          </a:p>
        </p:txBody>
      </p:sp>
      <p:sp>
        <p:nvSpPr>
          <p:cNvPr id="13" name="Terminator 12">
            <a:hlinkClick r:id="rId5" action="ppaction://hlinksldjump"/>
          </p:cNvPr>
          <p:cNvSpPr/>
          <p:nvPr/>
        </p:nvSpPr>
        <p:spPr>
          <a:xfrm>
            <a:off x="6545942" y="5573486"/>
            <a:ext cx="1785257" cy="595085"/>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Exit</a:t>
            </a:r>
          </a:p>
        </p:txBody>
      </p:sp>
      <p:sp>
        <p:nvSpPr>
          <p:cNvPr id="14" name="Rectangle 13"/>
          <p:cNvSpPr/>
          <p:nvPr/>
        </p:nvSpPr>
        <p:spPr>
          <a:xfrm>
            <a:off x="2351314" y="2347277"/>
            <a:ext cx="1478604" cy="12975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Clicking the “Rules” button in order to go the Rules page [U02]</a:t>
            </a:r>
          </a:p>
        </p:txBody>
      </p:sp>
      <p:cxnSp>
        <p:nvCxnSpPr>
          <p:cNvPr id="3" name="Straight Arrow Connector 2"/>
          <p:cNvCxnSpPr>
            <a:cxnSpLocks/>
            <a:stCxn id="14" idx="2"/>
          </p:cNvCxnSpPr>
          <p:nvPr/>
        </p:nvCxnSpPr>
        <p:spPr>
          <a:xfrm>
            <a:off x="3090616" y="3644850"/>
            <a:ext cx="371722" cy="204633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 name="TextBox 3">
            <a:hlinkClick r:id="rId6" action="ppaction://hlinksldjump"/>
          </p:cNvPr>
          <p:cNvSpPr txBox="1"/>
          <p:nvPr/>
        </p:nvSpPr>
        <p:spPr>
          <a:xfrm>
            <a:off x="566057" y="5573486"/>
            <a:ext cx="1785257" cy="595085"/>
          </a:xfrm>
          <a:prstGeom prst="rect">
            <a:avLst/>
          </a:prstGeom>
          <a:noFill/>
        </p:spPr>
        <p:txBody>
          <a:bodyPr wrap="square" rtlCol="0">
            <a:spAutoFit/>
          </a:bodyPr>
          <a:lstStyle/>
          <a:p>
            <a:endParaRPr lang="en-US"/>
          </a:p>
        </p:txBody>
      </p:sp>
      <p:sp>
        <p:nvSpPr>
          <p:cNvPr id="15" name="TextBox 14"/>
          <p:cNvSpPr txBox="1"/>
          <p:nvPr/>
        </p:nvSpPr>
        <p:spPr>
          <a:xfrm>
            <a:off x="643467" y="153760"/>
            <a:ext cx="7467071" cy="1846659"/>
          </a:xfrm>
          <a:prstGeom prst="rect">
            <a:avLst/>
          </a:prstGeom>
          <a:noFill/>
        </p:spPr>
        <p:txBody>
          <a:bodyPr wrap="square" rtlCol="0">
            <a:spAutoFit/>
          </a:bodyPr>
          <a:lstStyle/>
          <a:p>
            <a:r>
              <a:rPr lang="en-GB" sz="9600">
                <a:latin typeface="Algerian" panose="04020705040A02060702" pitchFamily="82" charset="0"/>
                <a:ea typeface="Apple Chancery" charset="0"/>
                <a:cs typeface="Apple Chancery" charset="0"/>
              </a:rPr>
              <a:t>Buccaneer</a:t>
            </a:r>
          </a:p>
          <a:p>
            <a:endParaRPr lang="en-US"/>
          </a:p>
        </p:txBody>
      </p:sp>
      <p:sp>
        <p:nvSpPr>
          <p:cNvPr id="16" name="Rectangle 15"/>
          <p:cNvSpPr/>
          <p:nvPr/>
        </p:nvSpPr>
        <p:spPr>
          <a:xfrm>
            <a:off x="5570783" y="2539792"/>
            <a:ext cx="1478604" cy="12975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Clicking the “Credits” button to take us to the Credits screen [U03]</a:t>
            </a:r>
          </a:p>
        </p:txBody>
      </p:sp>
      <p:cxnSp>
        <p:nvCxnSpPr>
          <p:cNvPr id="17" name="Straight Arrow Connector 16"/>
          <p:cNvCxnSpPr>
            <a:cxnSpLocks/>
          </p:cNvCxnSpPr>
          <p:nvPr/>
        </p:nvCxnSpPr>
        <p:spPr>
          <a:xfrm flipH="1">
            <a:off x="4914900" y="3837365"/>
            <a:ext cx="1181100" cy="186811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184119" y="2928010"/>
            <a:ext cx="1478604" cy="12975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Clicking the “Start Game” button to set up the game [U04]</a:t>
            </a:r>
          </a:p>
        </p:txBody>
      </p:sp>
      <p:cxnSp>
        <p:nvCxnSpPr>
          <p:cNvPr id="19" name="Straight Arrow Connector 18"/>
          <p:cNvCxnSpPr>
            <a:cxnSpLocks/>
          </p:cNvCxnSpPr>
          <p:nvPr/>
        </p:nvCxnSpPr>
        <p:spPr>
          <a:xfrm>
            <a:off x="853729" y="4048528"/>
            <a:ext cx="313084" cy="152495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9332799" y="5222241"/>
            <a:ext cx="1478604" cy="12975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Clicking the </a:t>
            </a:r>
            <a:r>
              <a:rPr lang="en-US" sz="1050" dirty="0" smtClean="0">
                <a:solidFill>
                  <a:schemeClr val="tx1"/>
                </a:solidFill>
              </a:rPr>
              <a:t>“</a:t>
            </a:r>
            <a:r>
              <a:rPr lang="en-US" sz="1050" dirty="0" smtClean="0">
                <a:solidFill>
                  <a:schemeClr val="tx1"/>
                </a:solidFill>
              </a:rPr>
              <a:t>Exit</a:t>
            </a:r>
            <a:r>
              <a:rPr lang="en-US" sz="1050" dirty="0" smtClean="0">
                <a:solidFill>
                  <a:schemeClr val="tx1"/>
                </a:solidFill>
              </a:rPr>
              <a:t>” </a:t>
            </a:r>
            <a:r>
              <a:rPr lang="en-US" sz="1050" dirty="0">
                <a:solidFill>
                  <a:schemeClr val="tx1"/>
                </a:solidFill>
              </a:rPr>
              <a:t>button in order to go the Rules page [U20]</a:t>
            </a:r>
          </a:p>
        </p:txBody>
      </p:sp>
      <p:cxnSp>
        <p:nvCxnSpPr>
          <p:cNvPr id="21" name="Straight Arrow Connector 20"/>
          <p:cNvCxnSpPr>
            <a:cxnSpLocks/>
          </p:cNvCxnSpPr>
          <p:nvPr/>
        </p:nvCxnSpPr>
        <p:spPr>
          <a:xfrm flipH="1" flipV="1">
            <a:off x="7963144" y="6069230"/>
            <a:ext cx="1550970" cy="17917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2215953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2388" y="1502"/>
            <a:ext cx="12299470" cy="6856497"/>
          </a:xfrm>
          <a:prstGeom prst="rect">
            <a:avLst/>
          </a:prstGeom>
        </p:spPr>
      </p:pic>
      <p:pic>
        <p:nvPicPr>
          <p:cNvPr id="5" name="Picture 4"/>
          <p:cNvPicPr>
            <a:picLocks noChangeAspect="1"/>
          </p:cNvPicPr>
          <p:nvPr/>
        </p:nvPicPr>
        <p:blipFill>
          <a:blip r:embed="rId5"/>
          <a:stretch>
            <a:fillRect/>
          </a:stretch>
        </p:blipFill>
        <p:spPr>
          <a:xfrm rot="5580000">
            <a:off x="2333832" y="2838450"/>
            <a:ext cx="792531" cy="445581"/>
          </a:xfrm>
          <a:prstGeom prst="rect">
            <a:avLst/>
          </a:prstGeom>
        </p:spPr>
      </p:pic>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pic>
        <p:nvPicPr>
          <p:cNvPr id="15" name="Picture 14"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7" name="Picture 16"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9" name="Picture 18" descr="Buccaneer - Crew Cards.png"/>
          <p:cNvPicPr>
            <a:picLocks noChangeAspect="1"/>
          </p:cNvPicPr>
          <p:nvPr/>
        </p:nvPicPr>
        <p:blipFill>
          <a:blip r:embed="rId7"/>
          <a:srcRect l="22829" t="14830" r="67831" b="63167"/>
          <a:stretch>
            <a:fillRect/>
          </a:stretch>
        </p:blipFill>
        <p:spPr>
          <a:xfrm>
            <a:off x="9626536" y="2886113"/>
            <a:ext cx="631992" cy="838701"/>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5416" y="2235842"/>
            <a:ext cx="834644" cy="469258"/>
          </a:xfrm>
          <a:prstGeom prst="rect">
            <a:avLst/>
          </a:prstGeom>
        </p:spPr>
      </p:pic>
      <p:sp>
        <p:nvSpPr>
          <p:cNvPr id="4" name="Rectangle 3"/>
          <p:cNvSpPr/>
          <p:nvPr/>
        </p:nvSpPr>
        <p:spPr>
          <a:xfrm>
            <a:off x="-155448" y="-64008"/>
            <a:ext cx="12573000" cy="71140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TextBox 12"/>
          <p:cNvSpPr txBox="1"/>
          <p:nvPr/>
        </p:nvSpPr>
        <p:spPr>
          <a:xfrm>
            <a:off x="3693436" y="1870980"/>
            <a:ext cx="4731026" cy="2862322"/>
          </a:xfrm>
          <a:prstGeom prst="rect">
            <a:avLst/>
          </a:prstGeom>
          <a:noFill/>
        </p:spPr>
        <p:txBody>
          <a:bodyPr wrap="square" rtlCol="0">
            <a:spAutoFit/>
          </a:bodyPr>
          <a:lstStyle/>
          <a:p>
            <a:pPr algn="ctr"/>
            <a:r>
              <a:rPr lang="en-GB" sz="6000" dirty="0" smtClean="0">
                <a:solidFill>
                  <a:srgbClr val="00B0F0"/>
                </a:solidFill>
                <a:latin typeface="Franklin Gothic Demi" panose="020B0703020102020204" pitchFamily="34" charset="0"/>
              </a:rPr>
              <a:t>Player 2 </a:t>
            </a:r>
            <a:r>
              <a:rPr lang="en-GB" sz="6000" dirty="0" smtClean="0">
                <a:solidFill>
                  <a:schemeClr val="bg1"/>
                </a:solidFill>
                <a:latin typeface="Franklin Gothic Demi" panose="020B0703020102020204" pitchFamily="34" charset="0"/>
              </a:rPr>
              <a:t>Bar </a:t>
            </a:r>
          </a:p>
          <a:p>
            <a:pPr algn="ctr"/>
            <a:endParaRPr lang="en-GB" sz="6000" dirty="0" smtClean="0">
              <a:solidFill>
                <a:schemeClr val="bg1"/>
              </a:solidFill>
              <a:latin typeface="Franklin Gothic Demi" panose="020B0703020102020204" pitchFamily="34" charset="0"/>
            </a:endParaRPr>
          </a:p>
          <a:p>
            <a:pPr algn="ctr"/>
            <a:r>
              <a:rPr lang="en-GB" sz="6000" dirty="0" smtClean="0">
                <a:solidFill>
                  <a:schemeClr val="bg1"/>
                </a:solidFill>
                <a:latin typeface="Franklin Gothic Demi" panose="020B0703020102020204" pitchFamily="34" charset="0"/>
              </a:rPr>
              <a:t>Start!</a:t>
            </a:r>
            <a:endParaRPr lang="en-GB" sz="6000" dirty="0">
              <a:solidFill>
                <a:schemeClr val="bg1"/>
              </a:solidFill>
              <a:latin typeface="Franklin Gothic Demi" panose="020B0703020102020204" pitchFamily="34" charset="0"/>
            </a:endParaRP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1822" y="5385156"/>
            <a:ext cx="3978460" cy="580412"/>
          </a:xfrm>
          <a:prstGeom prst="rect">
            <a:avLst/>
          </a:prstGeom>
        </p:spPr>
      </p:pic>
      <p:sp>
        <p:nvSpPr>
          <p:cNvPr id="8" name="TextBox 7"/>
          <p:cNvSpPr txBox="1"/>
          <p:nvPr/>
        </p:nvSpPr>
        <p:spPr>
          <a:xfrm>
            <a:off x="5738188" y="5503903"/>
            <a:ext cx="641522" cy="461665"/>
          </a:xfrm>
          <a:prstGeom prst="rect">
            <a:avLst/>
          </a:prstGeom>
          <a:noFill/>
        </p:spPr>
        <p:txBody>
          <a:bodyPr wrap="none" rtlCol="0">
            <a:spAutoFit/>
          </a:bodyPr>
          <a:lstStyle/>
          <a:p>
            <a:r>
              <a:rPr lang="en-GB" sz="2400" dirty="0" smtClean="0">
                <a:solidFill>
                  <a:srgbClr val="402F24"/>
                </a:solidFill>
                <a:latin typeface="Segoe Script" panose="020B0504020000000003" pitchFamily="34" charset="0"/>
              </a:rPr>
              <a:t>Ok</a:t>
            </a:r>
            <a:endParaRPr lang="en-GB" sz="2400" dirty="0">
              <a:solidFill>
                <a:srgbClr val="402F24"/>
              </a:solidFill>
              <a:latin typeface="Segoe Script" panose="020B0504020000000003" pitchFamily="34" charset="0"/>
            </a:endParaRPr>
          </a:p>
        </p:txBody>
      </p:sp>
    </p:spTree>
    <p:custDataLst>
      <p:tags r:id="rId1"/>
    </p:custDataLst>
    <p:extLst>
      <p:ext uri="{BB962C8B-B14F-4D97-AF65-F5344CB8AC3E}">
        <p14:creationId xmlns:p14="http://schemas.microsoft.com/office/powerpoint/2010/main" val="32156614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TextBox 4"/>
          <p:cNvSpPr txBox="1"/>
          <p:nvPr/>
        </p:nvSpPr>
        <p:spPr>
          <a:xfrm>
            <a:off x="2209800" y="558800"/>
            <a:ext cx="7239000" cy="1107996"/>
          </a:xfrm>
          <a:prstGeom prst="rect">
            <a:avLst/>
          </a:prstGeom>
          <a:noFill/>
        </p:spPr>
        <p:txBody>
          <a:bodyPr wrap="square" rtlCol="0">
            <a:spAutoFit/>
          </a:bodyPr>
          <a:lstStyle/>
          <a:p>
            <a:r>
              <a:rPr lang="en-US" sz="6600" dirty="0" smtClean="0"/>
              <a:t>Buccaneer Scenarios</a:t>
            </a:r>
            <a:endParaRPr lang="en-US" sz="6600" dirty="0"/>
          </a:p>
        </p:txBody>
      </p:sp>
      <p:sp>
        <p:nvSpPr>
          <p:cNvPr id="6" name="TextBox 5"/>
          <p:cNvSpPr txBox="1"/>
          <p:nvPr/>
        </p:nvSpPr>
        <p:spPr>
          <a:xfrm>
            <a:off x="1600200" y="2844800"/>
            <a:ext cx="8458200" cy="646331"/>
          </a:xfrm>
          <a:prstGeom prst="rect">
            <a:avLst/>
          </a:prstGeom>
          <a:noFill/>
        </p:spPr>
        <p:txBody>
          <a:bodyPr wrap="square" rtlCol="0">
            <a:spAutoFit/>
          </a:bodyPr>
          <a:lstStyle/>
          <a:p>
            <a:r>
              <a:rPr lang="en-US" sz="3600" dirty="0" smtClean="0"/>
              <a:t>Scenario 7 </a:t>
            </a:r>
            <a:r>
              <a:rPr lang="mr-IN" sz="3600" dirty="0" smtClean="0"/>
              <a:t>–</a:t>
            </a:r>
            <a:r>
              <a:rPr lang="en-US" sz="3600" dirty="0" smtClean="0"/>
              <a:t> Attacking Other Ships [U10] </a:t>
            </a:r>
            <a:endParaRPr lang="en-US" sz="3600" dirty="0"/>
          </a:p>
        </p:txBody>
      </p:sp>
    </p:spTree>
    <p:custDataLst>
      <p:tags r:id="rId1"/>
    </p:custDataLst>
    <p:extLst>
      <p:ext uri="{BB962C8B-B14F-4D97-AF65-F5344CB8AC3E}">
        <p14:creationId xmlns:p14="http://schemas.microsoft.com/office/powerpoint/2010/main" val="17629163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70390"/>
            <a:ext cx="12302166" cy="722839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2617" y="4208664"/>
            <a:ext cx="740609" cy="41639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7642" y="3952694"/>
            <a:ext cx="910561" cy="511940"/>
          </a:xfrm>
          <a:prstGeom prst="rect">
            <a:avLst/>
          </a:prstGeom>
        </p:spPr>
      </p:pic>
      <p:cxnSp>
        <p:nvCxnSpPr>
          <p:cNvPr id="6" name="Straight Arrow Connector 5"/>
          <p:cNvCxnSpPr/>
          <p:nvPr/>
        </p:nvCxnSpPr>
        <p:spPr>
          <a:xfrm flipH="1">
            <a:off x="3573178" y="4625054"/>
            <a:ext cx="7673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434713" y="4036370"/>
            <a:ext cx="1196416" cy="856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825365" y="2965102"/>
            <a:ext cx="1976771" cy="1107996"/>
          </a:xfrm>
          <a:prstGeom prst="rect">
            <a:avLst/>
          </a:prstGeom>
          <a:solidFill>
            <a:schemeClr val="accent4">
              <a:lumMod val="20000"/>
              <a:lumOff val="80000"/>
            </a:schemeClr>
          </a:solidFill>
        </p:spPr>
        <p:txBody>
          <a:bodyPr wrap="square" rtlCol="0">
            <a:spAutoFit/>
          </a:bodyPr>
          <a:lstStyle/>
          <a:p>
            <a:r>
              <a:rPr lang="en-US" sz="1100" dirty="0" smtClean="0"/>
              <a:t>when a player is passing through another's ship they will be presented with a pop up, displaying their current fighting strength and if they wish to attack that player  </a:t>
            </a:r>
            <a:endParaRPr lang="en-US" sz="1100" dirty="0"/>
          </a:p>
        </p:txBody>
      </p:sp>
      <p:sp>
        <p:nvSpPr>
          <p:cNvPr id="18" name="TextBox 17"/>
          <p:cNvSpPr txBox="1"/>
          <p:nvPr/>
        </p:nvSpPr>
        <p:spPr>
          <a:xfrm>
            <a:off x="4340507" y="4208664"/>
            <a:ext cx="1388961" cy="1200329"/>
          </a:xfrm>
          <a:prstGeom prst="rect">
            <a:avLst/>
          </a:prstGeom>
          <a:solidFill>
            <a:schemeClr val="accent4">
              <a:lumMod val="20000"/>
              <a:lumOff val="80000"/>
            </a:schemeClr>
          </a:solidFill>
        </p:spPr>
        <p:txBody>
          <a:bodyPr wrap="square" rtlCol="0">
            <a:spAutoFit/>
          </a:bodyPr>
          <a:lstStyle/>
          <a:p>
            <a:r>
              <a:rPr lang="en-US" sz="900" dirty="0"/>
              <a:t>when a player is passing through another's ship they will be presented with a pop up, displaying their current fighting strength and if they wish to attack that player  </a:t>
            </a:r>
          </a:p>
          <a:p>
            <a:endParaRPr lang="en-US" sz="900" dirty="0"/>
          </a:p>
        </p:txBody>
      </p:sp>
      <p:sp>
        <p:nvSpPr>
          <p:cNvPr id="19" name="TextBox 18"/>
          <p:cNvSpPr txBox="1"/>
          <p:nvPr/>
        </p:nvSpPr>
        <p:spPr>
          <a:xfrm>
            <a:off x="1898602" y="2111022"/>
            <a:ext cx="1134319" cy="1408078"/>
          </a:xfrm>
          <a:prstGeom prst="rect">
            <a:avLst/>
          </a:prstGeom>
          <a:solidFill>
            <a:schemeClr val="accent4">
              <a:lumMod val="20000"/>
              <a:lumOff val="80000"/>
            </a:schemeClr>
          </a:solidFill>
        </p:spPr>
        <p:txBody>
          <a:bodyPr wrap="square" rtlCol="0">
            <a:spAutoFit/>
          </a:bodyPr>
          <a:lstStyle/>
          <a:p>
            <a:r>
              <a:rPr lang="en-US" sz="1050"/>
              <a:t>If the through ship decides not to attack then the standing ship will have the option to attack or NOT. </a:t>
            </a:r>
            <a:r>
              <a:rPr lang="en-US" sz="1200"/>
              <a:t> </a:t>
            </a:r>
          </a:p>
          <a:p>
            <a:endParaRPr lang="en-US" sz="1050" dirty="0"/>
          </a:p>
        </p:txBody>
      </p:sp>
      <p:cxnSp>
        <p:nvCxnSpPr>
          <p:cNvPr id="21" name="Straight Arrow Connector 20"/>
          <p:cNvCxnSpPr/>
          <p:nvPr/>
        </p:nvCxnSpPr>
        <p:spPr>
          <a:xfrm>
            <a:off x="2465761" y="3592692"/>
            <a:ext cx="196856" cy="4622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215493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70390"/>
            <a:ext cx="12302166" cy="722839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2617" y="4208664"/>
            <a:ext cx="740609" cy="41639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7642" y="3952694"/>
            <a:ext cx="910561" cy="511940"/>
          </a:xfrm>
          <a:prstGeom prst="rect">
            <a:avLst/>
          </a:prstGeom>
        </p:spPr>
      </p:pic>
      <p:cxnSp>
        <p:nvCxnSpPr>
          <p:cNvPr id="6" name="Straight Arrow Connector 5"/>
          <p:cNvCxnSpPr/>
          <p:nvPr/>
        </p:nvCxnSpPr>
        <p:spPr>
          <a:xfrm flipH="1">
            <a:off x="3573178" y="4625054"/>
            <a:ext cx="7673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434713" y="4036370"/>
            <a:ext cx="1196416" cy="856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825365" y="2965102"/>
            <a:ext cx="1976771" cy="1107996"/>
          </a:xfrm>
          <a:prstGeom prst="rect">
            <a:avLst/>
          </a:prstGeom>
          <a:solidFill>
            <a:schemeClr val="accent4">
              <a:lumMod val="20000"/>
              <a:lumOff val="80000"/>
            </a:schemeClr>
          </a:solidFill>
        </p:spPr>
        <p:txBody>
          <a:bodyPr wrap="square" rtlCol="0">
            <a:spAutoFit/>
          </a:bodyPr>
          <a:lstStyle/>
          <a:p>
            <a:r>
              <a:rPr lang="en-US" sz="1100" dirty="0" smtClean="0"/>
              <a:t>when a player is passing through another's ship they will be presented with a pop up, displaying their current fighting strength and if they wish to attack that player  </a:t>
            </a:r>
            <a:endParaRPr lang="en-US" sz="1100" dirty="0"/>
          </a:p>
        </p:txBody>
      </p:sp>
      <p:sp>
        <p:nvSpPr>
          <p:cNvPr id="18" name="TextBox 17"/>
          <p:cNvSpPr txBox="1"/>
          <p:nvPr/>
        </p:nvSpPr>
        <p:spPr>
          <a:xfrm>
            <a:off x="4340507" y="4208664"/>
            <a:ext cx="1388961" cy="1200329"/>
          </a:xfrm>
          <a:prstGeom prst="rect">
            <a:avLst/>
          </a:prstGeom>
          <a:solidFill>
            <a:schemeClr val="accent4">
              <a:lumMod val="20000"/>
              <a:lumOff val="80000"/>
            </a:schemeClr>
          </a:solidFill>
        </p:spPr>
        <p:txBody>
          <a:bodyPr wrap="square" rtlCol="0">
            <a:spAutoFit/>
          </a:bodyPr>
          <a:lstStyle/>
          <a:p>
            <a:r>
              <a:rPr lang="en-US" sz="900" dirty="0"/>
              <a:t>when a player is passing through another's ship they will be presented with a pop up, displaying their current fighting strength and if they wish to attack that player  </a:t>
            </a:r>
          </a:p>
          <a:p>
            <a:endParaRPr lang="en-US" sz="900" dirty="0"/>
          </a:p>
        </p:txBody>
      </p:sp>
      <p:sp>
        <p:nvSpPr>
          <p:cNvPr id="19" name="TextBox 18"/>
          <p:cNvSpPr txBox="1"/>
          <p:nvPr/>
        </p:nvSpPr>
        <p:spPr>
          <a:xfrm>
            <a:off x="1898602" y="2111022"/>
            <a:ext cx="1134319" cy="1408078"/>
          </a:xfrm>
          <a:prstGeom prst="rect">
            <a:avLst/>
          </a:prstGeom>
          <a:solidFill>
            <a:schemeClr val="accent4">
              <a:lumMod val="20000"/>
              <a:lumOff val="80000"/>
            </a:schemeClr>
          </a:solidFill>
        </p:spPr>
        <p:txBody>
          <a:bodyPr wrap="square" rtlCol="0">
            <a:spAutoFit/>
          </a:bodyPr>
          <a:lstStyle/>
          <a:p>
            <a:r>
              <a:rPr lang="en-US" sz="1050"/>
              <a:t>If the through ship decides not to attack then the standing ship will have the option to attack or NOT. </a:t>
            </a:r>
            <a:r>
              <a:rPr lang="en-US" sz="1200"/>
              <a:t> </a:t>
            </a:r>
          </a:p>
          <a:p>
            <a:endParaRPr lang="en-US" sz="1050" dirty="0"/>
          </a:p>
        </p:txBody>
      </p:sp>
      <p:cxnSp>
        <p:nvCxnSpPr>
          <p:cNvPr id="21" name="Straight Arrow Connector 20"/>
          <p:cNvCxnSpPr/>
          <p:nvPr/>
        </p:nvCxnSpPr>
        <p:spPr>
          <a:xfrm>
            <a:off x="2465761" y="3592692"/>
            <a:ext cx="196856" cy="4622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6311" y="-355615"/>
            <a:ext cx="12302166" cy="7228390"/>
          </a:xfrm>
          <a:prstGeom prst="rect">
            <a:avLst/>
          </a:prstGeom>
          <a:solidFill>
            <a:schemeClr val="tx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4073" y="93357"/>
            <a:ext cx="2621280" cy="4237355"/>
          </a:xfrm>
          <a:prstGeom prst="rect">
            <a:avLst/>
          </a:prstGeom>
          <a:solidFill>
            <a:schemeClr val="accent2">
              <a:lumMod val="20000"/>
              <a:lumOff val="80000"/>
            </a:schemeClr>
          </a:solidFill>
          <a:effectLst>
            <a:glow rad="330200">
              <a:srgbClr val="0070C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Player 2 Bar</a:t>
            </a:r>
          </a:p>
          <a:p>
            <a:r>
              <a:rPr lang="en-US" dirty="0" smtClean="0">
                <a:solidFill>
                  <a:schemeClr val="tx1"/>
                </a:solidFill>
              </a:rPr>
              <a:t>Score:</a:t>
            </a:r>
          </a:p>
          <a:p>
            <a:r>
              <a:rPr lang="en-US" dirty="0" smtClean="0">
                <a:solidFill>
                  <a:schemeClr val="tx1"/>
                </a:solidFill>
              </a:rPr>
              <a:t>Port of Genoa </a:t>
            </a: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Ship content: </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a:solidFill>
                <a:schemeClr val="tx1"/>
              </a:solidFill>
            </a:endParaRPr>
          </a:p>
        </p:txBody>
      </p:sp>
      <p:sp>
        <p:nvSpPr>
          <p:cNvPr id="15" name="Rectangle 14"/>
          <p:cNvSpPr/>
          <p:nvPr/>
        </p:nvSpPr>
        <p:spPr>
          <a:xfrm>
            <a:off x="4663037" y="84773"/>
            <a:ext cx="2621280" cy="4237355"/>
          </a:xfrm>
          <a:prstGeom prst="rect">
            <a:avLst/>
          </a:prstGeom>
          <a:solidFill>
            <a:schemeClr val="accent2">
              <a:lumMod val="20000"/>
              <a:lumOff val="80000"/>
            </a:schemeClr>
          </a:solidFill>
          <a:effectLst>
            <a:glow rad="1270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Player 3 Baz</a:t>
            </a:r>
          </a:p>
          <a:p>
            <a:r>
              <a:rPr lang="en-US" dirty="0" smtClean="0">
                <a:solidFill>
                  <a:schemeClr val="tx1"/>
                </a:solidFill>
              </a:rPr>
              <a:t>Score:</a:t>
            </a:r>
          </a:p>
          <a:p>
            <a:r>
              <a:rPr lang="en-US" dirty="0" smtClean="0">
                <a:solidFill>
                  <a:schemeClr val="tx1"/>
                </a:solidFill>
              </a:rPr>
              <a:t>Port of </a:t>
            </a:r>
            <a:r>
              <a:rPr lang="en-US" dirty="0" err="1" smtClean="0">
                <a:solidFill>
                  <a:schemeClr val="tx1"/>
                </a:solidFill>
              </a:rPr>
              <a:t>Marsellias</a:t>
            </a: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r>
              <a:rPr lang="en-US" dirty="0" smtClean="0">
                <a:solidFill>
                  <a:schemeClr val="tx1"/>
                </a:solidFill>
              </a:rPr>
              <a:t>Ship content:</a:t>
            </a: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7202" y="1065404"/>
            <a:ext cx="1721280" cy="115963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4987" y="1029228"/>
            <a:ext cx="1776292" cy="1281526"/>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1449" y="2310754"/>
            <a:ext cx="706903" cy="402391"/>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761" y="2350815"/>
            <a:ext cx="731179" cy="317904"/>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4427" y="2815061"/>
            <a:ext cx="4163568" cy="2340864"/>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0917" y="2815061"/>
            <a:ext cx="4163568" cy="2340864"/>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1" y="2815515"/>
            <a:ext cx="4163568" cy="2340864"/>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9469" y="2815061"/>
            <a:ext cx="4163568" cy="2340864"/>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06104" y="2815061"/>
            <a:ext cx="4163568" cy="2340864"/>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62617" y="2824239"/>
            <a:ext cx="4163568" cy="2340864"/>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82203" y="2815061"/>
            <a:ext cx="4163568" cy="2340864"/>
          </a:xfrm>
          <a:prstGeom prst="rect">
            <a:avLst/>
          </a:prstGeom>
        </p:spPr>
      </p:pic>
      <p:pic>
        <p:nvPicPr>
          <p:cNvPr id="29" name="Picture 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53803" y="2815061"/>
            <a:ext cx="4163568" cy="2340864"/>
          </a:xfrm>
          <a:prstGeom prst="rect">
            <a:avLst/>
          </a:prstGeom>
        </p:spPr>
      </p:pic>
      <p:pic>
        <p:nvPicPr>
          <p:cNvPr id="30" name="Picture 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080" y="2828596"/>
            <a:ext cx="4163568" cy="2340864"/>
          </a:xfrm>
          <a:prstGeom prst="rect">
            <a:avLst/>
          </a:prstGeom>
        </p:spPr>
      </p:pic>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50809" y="2815061"/>
            <a:ext cx="4163568" cy="2340864"/>
          </a:xfrm>
          <a:prstGeom prst="rect">
            <a:avLst/>
          </a:prstGeom>
        </p:spPr>
      </p:pic>
      <p:sp>
        <p:nvSpPr>
          <p:cNvPr id="32" name="TextBox 31"/>
          <p:cNvSpPr txBox="1"/>
          <p:nvPr/>
        </p:nvSpPr>
        <p:spPr>
          <a:xfrm>
            <a:off x="1898602" y="4625054"/>
            <a:ext cx="7468918" cy="584775"/>
          </a:xfrm>
          <a:prstGeom prst="rect">
            <a:avLst/>
          </a:prstGeom>
          <a:noFill/>
        </p:spPr>
        <p:txBody>
          <a:bodyPr wrap="square" rtlCol="0">
            <a:spAutoFit/>
          </a:bodyPr>
          <a:lstStyle/>
          <a:p>
            <a:r>
              <a:rPr lang="en-US" sz="3200" b="1" dirty="0" smtClean="0">
                <a:ln w="0"/>
                <a:solidFill>
                  <a:schemeClr val="accent4">
                    <a:lumMod val="20000"/>
                    <a:lumOff val="80000"/>
                  </a:schemeClr>
                </a:solidFill>
                <a:effectLst>
                  <a:outerShdw blurRad="38100" dist="19050" dir="2700000" algn="tl" rotWithShape="0">
                    <a:schemeClr val="dk1">
                      <a:alpha val="40000"/>
                    </a:schemeClr>
                  </a:outerShdw>
                </a:effectLst>
              </a:rPr>
              <a:t>Player 2 would you like to attack </a:t>
            </a:r>
            <a:r>
              <a:rPr lang="en-US" sz="3200" b="1" smtClean="0">
                <a:ln w="0"/>
                <a:solidFill>
                  <a:schemeClr val="accent4">
                    <a:lumMod val="20000"/>
                    <a:lumOff val="80000"/>
                  </a:schemeClr>
                </a:solidFill>
                <a:effectLst>
                  <a:outerShdw blurRad="38100" dist="19050" dir="2700000" algn="tl" rotWithShape="0">
                    <a:schemeClr val="dk1">
                      <a:alpha val="40000"/>
                    </a:schemeClr>
                  </a:outerShdw>
                </a:effectLst>
              </a:rPr>
              <a:t>player 3 ? </a:t>
            </a:r>
            <a:endParaRPr lang="en-US" sz="3200" b="1" dirty="0">
              <a:ln w="22225">
                <a:solidFill>
                  <a:schemeClr val="accent2"/>
                </a:solidFill>
                <a:prstDash val="solid"/>
              </a:ln>
              <a:solidFill>
                <a:schemeClr val="accent4">
                  <a:lumMod val="20000"/>
                  <a:lumOff val="80000"/>
                </a:schemeClr>
              </a:solidFill>
            </a:endParaRPr>
          </a:p>
        </p:txBody>
      </p:sp>
      <p:pic>
        <p:nvPicPr>
          <p:cNvPr id="33" name="Picture 32">
            <a:hlinkClick r:id="rId16" action="ppaction://hlinksldjump"/>
          </p:cNvPr>
          <p:cNvPicPr>
            <a:picLocks noChangeAspect="1"/>
          </p:cNvPicPr>
          <p:nvPr/>
        </p:nvPicPr>
        <p:blipFill rotWithShape="1">
          <a:blip r:embed="rId17">
            <a:extLst>
              <a:ext uri="{28A0092B-C50C-407E-A947-70E740481C1C}">
                <a14:useLocalDpi xmlns:a14="http://schemas.microsoft.com/office/drawing/2010/main" val="0"/>
              </a:ext>
            </a:extLst>
          </a:blip>
          <a:srcRect t="1934" b="2869"/>
          <a:stretch/>
        </p:blipFill>
        <p:spPr>
          <a:xfrm>
            <a:off x="1477389" y="5622609"/>
            <a:ext cx="3901614" cy="541867"/>
          </a:xfrm>
          <a:prstGeom prst="rect">
            <a:avLst/>
          </a:prstGeom>
        </p:spPr>
      </p:pic>
      <p:pic>
        <p:nvPicPr>
          <p:cNvPr id="34" name="Picture 33">
            <a:hlinkClick r:id="rId18" action="ppaction://hlinksldjump"/>
          </p:cNvPr>
          <p:cNvPicPr>
            <a:picLocks noChangeAspect="1"/>
          </p:cNvPicPr>
          <p:nvPr/>
        </p:nvPicPr>
        <p:blipFill rotWithShape="1">
          <a:blip r:embed="rId17">
            <a:extLst>
              <a:ext uri="{28A0092B-C50C-407E-A947-70E740481C1C}">
                <a14:useLocalDpi xmlns:a14="http://schemas.microsoft.com/office/drawing/2010/main" val="0"/>
              </a:ext>
            </a:extLst>
          </a:blip>
          <a:srcRect t="1934" b="2869"/>
          <a:stretch/>
        </p:blipFill>
        <p:spPr>
          <a:xfrm>
            <a:off x="6519841" y="5596000"/>
            <a:ext cx="3901614" cy="541867"/>
          </a:xfrm>
          <a:prstGeom prst="rect">
            <a:avLst/>
          </a:prstGeom>
        </p:spPr>
      </p:pic>
      <p:sp>
        <p:nvSpPr>
          <p:cNvPr id="35" name="TextBox 34">
            <a:hlinkClick r:id="rId16" action="ppaction://hlinksldjump"/>
          </p:cNvPr>
          <p:cNvSpPr txBox="1"/>
          <p:nvPr/>
        </p:nvSpPr>
        <p:spPr>
          <a:xfrm>
            <a:off x="3102951" y="5730261"/>
            <a:ext cx="684803" cy="461665"/>
          </a:xfrm>
          <a:prstGeom prst="rect">
            <a:avLst/>
          </a:prstGeom>
          <a:noFill/>
        </p:spPr>
        <p:txBody>
          <a:bodyPr wrap="none" rtlCol="0">
            <a:spAutoFit/>
          </a:bodyPr>
          <a:lstStyle/>
          <a:p>
            <a:r>
              <a:rPr lang="en-GB" sz="2400">
                <a:solidFill>
                  <a:srgbClr val="663300"/>
                </a:solidFill>
                <a:latin typeface="Segoe Script" panose="020B0504020000000003" pitchFamily="34" charset="0"/>
              </a:rPr>
              <a:t>Yes</a:t>
            </a:r>
          </a:p>
        </p:txBody>
      </p:sp>
      <p:sp>
        <p:nvSpPr>
          <p:cNvPr id="36" name="TextBox 35"/>
          <p:cNvSpPr txBox="1"/>
          <p:nvPr/>
        </p:nvSpPr>
        <p:spPr>
          <a:xfrm>
            <a:off x="8250472" y="5702811"/>
            <a:ext cx="620683" cy="461665"/>
          </a:xfrm>
          <a:prstGeom prst="rect">
            <a:avLst/>
          </a:prstGeom>
          <a:noFill/>
        </p:spPr>
        <p:txBody>
          <a:bodyPr wrap="none" rtlCol="0">
            <a:spAutoFit/>
          </a:bodyPr>
          <a:lstStyle/>
          <a:p>
            <a:r>
              <a:rPr lang="en-GB" sz="2400">
                <a:solidFill>
                  <a:srgbClr val="663300"/>
                </a:solidFill>
                <a:latin typeface="Segoe Script" panose="020B0504020000000003" pitchFamily="34" charset="0"/>
              </a:rPr>
              <a:t>No</a:t>
            </a:r>
          </a:p>
        </p:txBody>
      </p:sp>
    </p:spTree>
    <p:custDataLst>
      <p:tags r:id="rId1"/>
    </p:custDataLst>
    <p:extLst>
      <p:ext uri="{BB962C8B-B14F-4D97-AF65-F5344CB8AC3E}">
        <p14:creationId xmlns:p14="http://schemas.microsoft.com/office/powerpoint/2010/main" val="950023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23" y="0"/>
            <a:ext cx="12241423" cy="6858000"/>
          </a:xfrm>
          <a:prstGeom prst="rect">
            <a:avLst/>
          </a:prstGeom>
        </p:spPr>
      </p:pic>
      <p:sp>
        <p:nvSpPr>
          <p:cNvPr id="5" name="TextBox 4">
            <a:hlinkClick r:id="rId6" action="ppaction://hlinksldjump"/>
          </p:cNvPr>
          <p:cNvSpPr txBox="1"/>
          <p:nvPr/>
        </p:nvSpPr>
        <p:spPr>
          <a:xfrm>
            <a:off x="4191000" y="4174067"/>
            <a:ext cx="3742267" cy="541866"/>
          </a:xfrm>
          <a:prstGeom prst="rect">
            <a:avLst/>
          </a:prstGeom>
          <a:noFill/>
        </p:spPr>
        <p:txBody>
          <a:bodyPr wrap="square" rtlCol="0">
            <a:spAutoFit/>
          </a:bodyPr>
          <a:lstStyle/>
          <a:p>
            <a:endParaRPr lang="en-GB"/>
          </a:p>
        </p:txBody>
      </p:sp>
      <p:sp>
        <p:nvSpPr>
          <p:cNvPr id="6" name="TextBox 5">
            <a:hlinkClick r:id="rId7" action="ppaction://hlinksldjump"/>
          </p:cNvPr>
          <p:cNvSpPr txBox="1"/>
          <p:nvPr/>
        </p:nvSpPr>
        <p:spPr>
          <a:xfrm>
            <a:off x="4200154" y="1138767"/>
            <a:ext cx="3742267" cy="541866"/>
          </a:xfrm>
          <a:prstGeom prst="rect">
            <a:avLst/>
          </a:prstGeom>
          <a:noFill/>
        </p:spPr>
        <p:txBody>
          <a:bodyPr wrap="square" rtlCol="0">
            <a:spAutoFit/>
          </a:bodyPr>
          <a:lstStyle/>
          <a:p>
            <a:endParaRPr lang="en-GB"/>
          </a:p>
        </p:txBody>
      </p:sp>
    </p:spTree>
    <p:custDataLst>
      <p:tags r:id="rId1"/>
    </p:custDataLst>
    <p:extLst>
      <p:ext uri="{BB962C8B-B14F-4D97-AF65-F5344CB8AC3E}">
        <p14:creationId xmlns:p14="http://schemas.microsoft.com/office/powerpoint/2010/main" val="5082830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TextBox 4"/>
          <p:cNvSpPr txBox="1"/>
          <p:nvPr/>
        </p:nvSpPr>
        <p:spPr>
          <a:xfrm>
            <a:off x="2209800" y="558800"/>
            <a:ext cx="7239000" cy="1107996"/>
          </a:xfrm>
          <a:prstGeom prst="rect">
            <a:avLst/>
          </a:prstGeom>
          <a:noFill/>
        </p:spPr>
        <p:txBody>
          <a:bodyPr wrap="square" rtlCol="0">
            <a:spAutoFit/>
          </a:bodyPr>
          <a:lstStyle/>
          <a:p>
            <a:r>
              <a:rPr lang="en-US" sz="6600" dirty="0" smtClean="0"/>
              <a:t>Buccaneer Scenarios</a:t>
            </a:r>
            <a:endParaRPr lang="en-US" sz="6600" dirty="0"/>
          </a:p>
        </p:txBody>
      </p:sp>
      <p:sp>
        <p:nvSpPr>
          <p:cNvPr id="6" name="TextBox 5"/>
          <p:cNvSpPr txBox="1"/>
          <p:nvPr/>
        </p:nvSpPr>
        <p:spPr>
          <a:xfrm>
            <a:off x="1600200" y="2844800"/>
            <a:ext cx="8458200" cy="646331"/>
          </a:xfrm>
          <a:prstGeom prst="rect">
            <a:avLst/>
          </a:prstGeom>
          <a:noFill/>
        </p:spPr>
        <p:txBody>
          <a:bodyPr wrap="square" rtlCol="0">
            <a:spAutoFit/>
          </a:bodyPr>
          <a:lstStyle/>
          <a:p>
            <a:r>
              <a:rPr lang="en-US" sz="3600" dirty="0" smtClean="0"/>
              <a:t>Scenario </a:t>
            </a:r>
            <a:r>
              <a:rPr lang="en-US" sz="3600" dirty="0"/>
              <a:t>8</a:t>
            </a:r>
            <a:r>
              <a:rPr lang="en-US" sz="3600" dirty="0" smtClean="0"/>
              <a:t> </a:t>
            </a:r>
            <a:r>
              <a:rPr lang="mr-IN" sz="3600" dirty="0" smtClean="0"/>
              <a:t>–</a:t>
            </a:r>
            <a:r>
              <a:rPr lang="en-US" sz="3600" dirty="0" smtClean="0"/>
              <a:t> Arriving at a foreign port [U14] </a:t>
            </a:r>
            <a:endParaRPr lang="en-US" sz="3600" dirty="0"/>
          </a:p>
        </p:txBody>
      </p:sp>
    </p:spTree>
    <p:custDataLst>
      <p:tags r:id="rId1"/>
    </p:custDataLst>
    <p:extLst>
      <p:ext uri="{BB962C8B-B14F-4D97-AF65-F5344CB8AC3E}">
        <p14:creationId xmlns:p14="http://schemas.microsoft.com/office/powerpoint/2010/main" val="272339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Hover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108"/>
            <a:ext cx="12192000" cy="6858000"/>
          </a:xfrm>
          <a:prstGeom prst="rect">
            <a:avLst/>
          </a:prstGeom>
        </p:spPr>
      </p:pic>
      <p:pic>
        <p:nvPicPr>
          <p:cNvPr id="6" name="Picture 5"/>
          <p:cNvPicPr>
            <a:picLocks noChangeAspect="1"/>
          </p:cNvPicPr>
          <p:nvPr/>
        </p:nvPicPr>
        <p:blipFill>
          <a:blip r:embed="rId4"/>
          <a:stretch>
            <a:fillRect/>
          </a:stretch>
        </p:blipFill>
        <p:spPr>
          <a:xfrm>
            <a:off x="6281548" y="4117323"/>
            <a:ext cx="1020822" cy="573932"/>
          </a:xfrm>
          <a:prstGeom prst="rect">
            <a:avLst/>
          </a:prstGeom>
        </p:spPr>
      </p:pic>
      <p:sp>
        <p:nvSpPr>
          <p:cNvPr id="7" name="TextBox 6"/>
          <p:cNvSpPr txBox="1"/>
          <p:nvPr/>
        </p:nvSpPr>
        <p:spPr>
          <a:xfrm>
            <a:off x="2266545" y="0"/>
            <a:ext cx="3463047" cy="461665"/>
          </a:xfrm>
          <a:prstGeom prst="rect">
            <a:avLst/>
          </a:prstGeom>
          <a:noFill/>
        </p:spPr>
        <p:txBody>
          <a:bodyPr wrap="square" rtlCol="0">
            <a:spAutoFit/>
          </a:bodyPr>
          <a:lstStyle/>
          <a:p>
            <a:r>
              <a:rPr lang="en-US" sz="2000" b="1">
                <a:solidFill>
                  <a:srgbClr val="FF0000"/>
                </a:solidFill>
                <a:latin typeface="Apple Chancery" charset="0"/>
                <a:ea typeface="Apple Chancery" charset="0"/>
                <a:cs typeface="Apple Chancery" charset="0"/>
              </a:rPr>
              <a:t>Arriving</a:t>
            </a:r>
            <a:r>
              <a:rPr lang="en-US" sz="2400" b="1">
                <a:solidFill>
                  <a:srgbClr val="FF0000"/>
                </a:solidFill>
                <a:latin typeface="Apple Chancery" charset="0"/>
                <a:ea typeface="Apple Chancery" charset="0"/>
                <a:cs typeface="Apple Chancery" charset="0"/>
              </a:rPr>
              <a:t> at foreign Port </a:t>
            </a:r>
          </a:p>
        </p:txBody>
      </p:sp>
      <p:sp>
        <p:nvSpPr>
          <p:cNvPr id="34" name="Rectangle 33"/>
          <p:cNvSpPr/>
          <p:nvPr/>
        </p:nvSpPr>
        <p:spPr>
          <a:xfrm>
            <a:off x="7996136" y="0"/>
            <a:ext cx="1916349" cy="3998068"/>
          </a:xfrm>
          <a:prstGeom prst="rect">
            <a:avLst/>
          </a:prstGeom>
          <a:solidFill>
            <a:schemeClr val="accent2">
              <a:lumMod val="20000"/>
              <a:lumOff val="80000"/>
            </a:schemeClr>
          </a:solidFill>
          <a:effectLst>
            <a:glow rad="127000">
              <a:srgbClr val="FF0000"/>
            </a:glow>
            <a:outerShdw blurRad="50800" dist="50800" dir="5400000" algn="ctr" rotWithShape="0">
              <a:schemeClr val="accent2">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r>
              <a:rPr lang="en-US">
                <a:solidFill>
                  <a:schemeClr val="tx1"/>
                </a:solidFill>
              </a:rPr>
              <a:t>Player1 &lt;NAME&gt;</a:t>
            </a:r>
          </a:p>
          <a:p>
            <a:endParaRPr lang="en-US">
              <a:solidFill>
                <a:schemeClr val="tx1"/>
              </a:solidFill>
            </a:endParaRPr>
          </a:p>
          <a:p>
            <a:r>
              <a:rPr lang="en-US">
                <a:solidFill>
                  <a:schemeClr val="tx1"/>
                </a:solidFill>
              </a:rPr>
              <a:t>Score:</a:t>
            </a:r>
          </a:p>
          <a:p>
            <a:r>
              <a:rPr lang="en-US">
                <a:solidFill>
                  <a:schemeClr val="tx1"/>
                </a:solidFill>
              </a:rPr>
              <a:t>Ship Stock:</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5" name="Picture 34"/>
          <p:cNvPicPr>
            <a:picLocks noChangeAspect="1"/>
          </p:cNvPicPr>
          <p:nvPr/>
        </p:nvPicPr>
        <p:blipFill>
          <a:blip r:embed="rId5"/>
          <a:stretch>
            <a:fillRect/>
          </a:stretch>
        </p:blipFill>
        <p:spPr>
          <a:xfrm rot="20278153" flipH="1">
            <a:off x="8045970" y="1223016"/>
            <a:ext cx="414152" cy="346329"/>
          </a:xfrm>
          <a:prstGeom prst="rect">
            <a:avLst/>
          </a:prstGeom>
        </p:spPr>
      </p:pic>
      <p:sp>
        <p:nvSpPr>
          <p:cNvPr id="36" name="TextBox 35"/>
          <p:cNvSpPr txBox="1"/>
          <p:nvPr/>
        </p:nvSpPr>
        <p:spPr>
          <a:xfrm>
            <a:off x="8424153" y="1303506"/>
            <a:ext cx="739302" cy="369332"/>
          </a:xfrm>
          <a:prstGeom prst="rect">
            <a:avLst/>
          </a:prstGeom>
          <a:noFill/>
        </p:spPr>
        <p:txBody>
          <a:bodyPr wrap="square" rtlCol="0">
            <a:spAutoFit/>
          </a:bodyPr>
          <a:lstStyle/>
          <a:p>
            <a:r>
              <a:rPr lang="en-US"/>
              <a:t>X 1</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9423" y="3387381"/>
            <a:ext cx="1239948" cy="572538"/>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9371" y="3387085"/>
            <a:ext cx="408561" cy="572834"/>
          </a:xfrm>
          <a:prstGeom prst="rect">
            <a:avLst/>
          </a:prstGeom>
        </p:spPr>
      </p:pic>
      <p:sp>
        <p:nvSpPr>
          <p:cNvPr id="40" name="Rectangle 39"/>
          <p:cNvSpPr/>
          <p:nvPr/>
        </p:nvSpPr>
        <p:spPr>
          <a:xfrm>
            <a:off x="10048672" y="0"/>
            <a:ext cx="2143328" cy="3998068"/>
          </a:xfrm>
          <a:prstGeom prst="rect">
            <a:avLst/>
          </a:prstGeom>
          <a:solidFill>
            <a:schemeClr val="accent2">
              <a:lumMod val="20000"/>
              <a:lumOff val="80000"/>
            </a:schemeClr>
          </a:solidFill>
          <a:effectLst>
            <a:glow rad="127000">
              <a:srgbClr val="FFFF00"/>
            </a:glow>
            <a:outerShdw blurRad="50800" dist="50800" dir="5400000" algn="ctr" rotWithShape="0">
              <a:srgbClr val="FFF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Player3 &lt;NAME&gt;</a:t>
            </a:r>
          </a:p>
          <a:p>
            <a:pPr algn="ctr"/>
            <a:endParaRPr lang="en-US">
              <a:solidFill>
                <a:schemeClr val="tx1"/>
              </a:solidFill>
            </a:endParaRPr>
          </a:p>
          <a:p>
            <a:r>
              <a:rPr lang="en-US">
                <a:solidFill>
                  <a:schemeClr val="tx1"/>
                </a:solidFill>
              </a:rPr>
              <a:t>Score:</a:t>
            </a:r>
          </a:p>
          <a:p>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4205" y="1439694"/>
            <a:ext cx="1972834" cy="2558374"/>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47564" y="3387085"/>
            <a:ext cx="400725" cy="610983"/>
          </a:xfrm>
          <a:prstGeom prst="rect">
            <a:avLst/>
          </a:prstGeom>
        </p:spPr>
      </p:pic>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069423" y="2656796"/>
            <a:ext cx="404134" cy="639096"/>
          </a:xfrm>
          <a:prstGeom prst="rect">
            <a:avLst/>
          </a:prstGeom>
        </p:spPr>
      </p:pic>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10962" y="2718881"/>
            <a:ext cx="429040" cy="610983"/>
          </a:xfrm>
          <a:prstGeom prst="rect">
            <a:avLst/>
          </a:prstGeom>
        </p:spPr>
      </p:pic>
    </p:spTree>
    <p:custDataLst>
      <p:tags r:id="rId1"/>
    </p:custDataLst>
    <p:extLst>
      <p:ext uri="{BB962C8B-B14F-4D97-AF65-F5344CB8AC3E}">
        <p14:creationId xmlns:p14="http://schemas.microsoft.com/office/powerpoint/2010/main" val="10779431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Hover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1" y="0"/>
            <a:ext cx="12192000" cy="6858000"/>
          </a:xfrm>
          <a:prstGeom prst="rect">
            <a:avLst/>
          </a:prstGeom>
        </p:spPr>
      </p:pic>
      <p:pic>
        <p:nvPicPr>
          <p:cNvPr id="6" name="Picture 5"/>
          <p:cNvPicPr>
            <a:picLocks noChangeAspect="1"/>
          </p:cNvPicPr>
          <p:nvPr/>
        </p:nvPicPr>
        <p:blipFill>
          <a:blip r:embed="rId4"/>
          <a:stretch>
            <a:fillRect/>
          </a:stretch>
        </p:blipFill>
        <p:spPr>
          <a:xfrm>
            <a:off x="6281548" y="4117323"/>
            <a:ext cx="1020822" cy="573932"/>
          </a:xfrm>
          <a:prstGeom prst="rect">
            <a:avLst/>
          </a:prstGeom>
        </p:spPr>
      </p:pic>
      <p:sp>
        <p:nvSpPr>
          <p:cNvPr id="7" name="TextBox 6"/>
          <p:cNvSpPr txBox="1"/>
          <p:nvPr/>
        </p:nvSpPr>
        <p:spPr>
          <a:xfrm>
            <a:off x="2266545" y="0"/>
            <a:ext cx="3463047" cy="461665"/>
          </a:xfrm>
          <a:prstGeom prst="rect">
            <a:avLst/>
          </a:prstGeom>
          <a:noFill/>
        </p:spPr>
        <p:txBody>
          <a:bodyPr wrap="square" rtlCol="0">
            <a:spAutoFit/>
          </a:bodyPr>
          <a:lstStyle/>
          <a:p>
            <a:r>
              <a:rPr lang="en-US" sz="2000" b="1">
                <a:solidFill>
                  <a:srgbClr val="FF0000"/>
                </a:solidFill>
                <a:latin typeface="Apple Chancery" charset="0"/>
                <a:ea typeface="Apple Chancery" charset="0"/>
                <a:cs typeface="Apple Chancery" charset="0"/>
              </a:rPr>
              <a:t>Arriving</a:t>
            </a:r>
            <a:r>
              <a:rPr lang="en-US" sz="2400" b="1">
                <a:solidFill>
                  <a:srgbClr val="FF0000"/>
                </a:solidFill>
                <a:latin typeface="Apple Chancery" charset="0"/>
                <a:ea typeface="Apple Chancery" charset="0"/>
                <a:cs typeface="Apple Chancery" charset="0"/>
              </a:rPr>
              <a:t> at foreign Port </a:t>
            </a:r>
          </a:p>
        </p:txBody>
      </p:sp>
      <p:sp>
        <p:nvSpPr>
          <p:cNvPr id="34" name="Rectangle 33"/>
          <p:cNvSpPr/>
          <p:nvPr/>
        </p:nvSpPr>
        <p:spPr>
          <a:xfrm>
            <a:off x="7996136" y="0"/>
            <a:ext cx="1916349" cy="3998068"/>
          </a:xfrm>
          <a:prstGeom prst="rect">
            <a:avLst/>
          </a:prstGeom>
          <a:solidFill>
            <a:schemeClr val="accent2">
              <a:lumMod val="20000"/>
              <a:lumOff val="80000"/>
            </a:schemeClr>
          </a:solidFill>
          <a:effectLst>
            <a:glow rad="127000">
              <a:srgbClr val="FF0000"/>
            </a:glow>
            <a:outerShdw blurRad="50800" dist="50800" dir="5400000" algn="ctr" rotWithShape="0">
              <a:schemeClr val="accent2">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r>
              <a:rPr lang="en-US">
                <a:solidFill>
                  <a:schemeClr val="tx1"/>
                </a:solidFill>
              </a:rPr>
              <a:t>Player1 &lt;NAME&gt;</a:t>
            </a:r>
          </a:p>
          <a:p>
            <a:endParaRPr lang="en-US">
              <a:solidFill>
                <a:schemeClr val="tx1"/>
              </a:solidFill>
            </a:endParaRPr>
          </a:p>
          <a:p>
            <a:r>
              <a:rPr lang="en-US">
                <a:solidFill>
                  <a:schemeClr val="tx1"/>
                </a:solidFill>
              </a:rPr>
              <a:t>Score:</a:t>
            </a:r>
          </a:p>
          <a:p>
            <a:r>
              <a:rPr lang="en-US">
                <a:solidFill>
                  <a:schemeClr val="tx1"/>
                </a:solidFill>
              </a:rPr>
              <a:t>Ship Stock:</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5" name="Picture 34"/>
          <p:cNvPicPr>
            <a:picLocks noChangeAspect="1"/>
          </p:cNvPicPr>
          <p:nvPr/>
        </p:nvPicPr>
        <p:blipFill>
          <a:blip r:embed="rId5"/>
          <a:stretch>
            <a:fillRect/>
          </a:stretch>
        </p:blipFill>
        <p:spPr>
          <a:xfrm rot="20278153" flipH="1">
            <a:off x="8045970" y="1223016"/>
            <a:ext cx="414152" cy="346329"/>
          </a:xfrm>
          <a:prstGeom prst="rect">
            <a:avLst/>
          </a:prstGeom>
        </p:spPr>
      </p:pic>
      <p:sp>
        <p:nvSpPr>
          <p:cNvPr id="36" name="TextBox 35"/>
          <p:cNvSpPr txBox="1"/>
          <p:nvPr/>
        </p:nvSpPr>
        <p:spPr>
          <a:xfrm>
            <a:off x="8424153" y="1303506"/>
            <a:ext cx="739302" cy="369332"/>
          </a:xfrm>
          <a:prstGeom prst="rect">
            <a:avLst/>
          </a:prstGeom>
          <a:noFill/>
        </p:spPr>
        <p:txBody>
          <a:bodyPr wrap="square" rtlCol="0">
            <a:spAutoFit/>
          </a:bodyPr>
          <a:lstStyle/>
          <a:p>
            <a:r>
              <a:rPr lang="en-US"/>
              <a:t>X 1</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9423" y="3387381"/>
            <a:ext cx="1239948" cy="572538"/>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9371" y="3387085"/>
            <a:ext cx="408561" cy="572834"/>
          </a:xfrm>
          <a:prstGeom prst="rect">
            <a:avLst/>
          </a:prstGeom>
        </p:spPr>
      </p:pic>
      <p:sp>
        <p:nvSpPr>
          <p:cNvPr id="40" name="Rectangle 39"/>
          <p:cNvSpPr/>
          <p:nvPr/>
        </p:nvSpPr>
        <p:spPr>
          <a:xfrm>
            <a:off x="10048672" y="0"/>
            <a:ext cx="2143328" cy="3998068"/>
          </a:xfrm>
          <a:prstGeom prst="rect">
            <a:avLst/>
          </a:prstGeom>
          <a:solidFill>
            <a:schemeClr val="accent2">
              <a:lumMod val="20000"/>
              <a:lumOff val="80000"/>
            </a:schemeClr>
          </a:solidFill>
          <a:effectLst>
            <a:glow rad="127000">
              <a:srgbClr val="FFFF00"/>
            </a:glow>
            <a:outerShdw blurRad="50800" dist="50800" dir="5400000" algn="ctr" rotWithShape="0">
              <a:srgbClr val="FFF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Player3 &lt;NAME&gt;</a:t>
            </a:r>
          </a:p>
          <a:p>
            <a:pPr algn="ctr"/>
            <a:endParaRPr lang="en-US">
              <a:solidFill>
                <a:schemeClr val="tx1"/>
              </a:solidFill>
            </a:endParaRPr>
          </a:p>
          <a:p>
            <a:r>
              <a:rPr lang="en-US">
                <a:solidFill>
                  <a:schemeClr val="tx1"/>
                </a:solidFill>
              </a:rPr>
              <a:t>Score:</a:t>
            </a:r>
          </a:p>
          <a:p>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4205" y="1439694"/>
            <a:ext cx="1972834" cy="2558374"/>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47564" y="3387085"/>
            <a:ext cx="400725" cy="610983"/>
          </a:xfrm>
          <a:prstGeom prst="rect">
            <a:avLst/>
          </a:prstGeom>
        </p:spPr>
      </p:pic>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069423" y="2656796"/>
            <a:ext cx="404134" cy="639096"/>
          </a:xfrm>
          <a:prstGeom prst="rect">
            <a:avLst/>
          </a:prstGeom>
        </p:spPr>
      </p:pic>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10962" y="2718881"/>
            <a:ext cx="429040" cy="610983"/>
          </a:xfrm>
          <a:prstGeom prst="rect">
            <a:avLst/>
          </a:prstGeom>
        </p:spPr>
      </p:pic>
      <p:sp>
        <p:nvSpPr>
          <p:cNvPr id="15" name="Rectangle 14"/>
          <p:cNvSpPr/>
          <p:nvPr/>
        </p:nvSpPr>
        <p:spPr>
          <a:xfrm>
            <a:off x="0" y="1"/>
            <a:ext cx="12279086" cy="6857999"/>
          </a:xfrm>
          <a:prstGeom prst="rect">
            <a:avLst/>
          </a:prstGeom>
          <a:solidFill>
            <a:schemeClr val="tx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p:cNvGrpSpPr/>
          <p:nvPr/>
        </p:nvGrpSpPr>
        <p:grpSpPr>
          <a:xfrm>
            <a:off x="3558852" y="461665"/>
            <a:ext cx="4710339" cy="4970306"/>
            <a:chOff x="3558852" y="461665"/>
            <a:chExt cx="4710339" cy="4970306"/>
          </a:xfrm>
        </p:grpSpPr>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5664" y="461665"/>
              <a:ext cx="4573527" cy="4970306"/>
            </a:xfrm>
            <a:prstGeom prst="rect">
              <a:avLst/>
            </a:prstGeom>
          </p:spPr>
        </p:pic>
        <p:sp>
          <p:nvSpPr>
            <p:cNvPr id="2" name="TextBox 1"/>
            <p:cNvSpPr txBox="1"/>
            <p:nvPr/>
          </p:nvSpPr>
          <p:spPr>
            <a:xfrm>
              <a:off x="4234543" y="594773"/>
              <a:ext cx="2688771" cy="307777"/>
            </a:xfrm>
            <a:prstGeom prst="rect">
              <a:avLst/>
            </a:prstGeom>
            <a:noFill/>
          </p:spPr>
          <p:txBody>
            <a:bodyPr wrap="square" rtlCol="0">
              <a:spAutoFit/>
            </a:bodyPr>
            <a:lstStyle/>
            <a:p>
              <a:r>
                <a:rPr lang="en-GB" sz="1400" dirty="0" smtClean="0">
                  <a:latin typeface="Segoe Script" panose="020B0504020000000003" pitchFamily="34" charset="0"/>
                </a:rPr>
                <a:t>Trading with Port &lt;Port&gt;</a:t>
              </a:r>
              <a:endParaRPr lang="en-GB" sz="1400" dirty="0">
                <a:latin typeface="Segoe Script" panose="020B0504020000000003" pitchFamily="34" charset="0"/>
              </a:endParaRPr>
            </a:p>
          </p:txBody>
        </p:sp>
        <p:grpSp>
          <p:nvGrpSpPr>
            <p:cNvPr id="11" name="Group 10"/>
            <p:cNvGrpSpPr/>
            <p:nvPr/>
          </p:nvGrpSpPr>
          <p:grpSpPr>
            <a:xfrm>
              <a:off x="3558852" y="1111157"/>
              <a:ext cx="2315345" cy="3932985"/>
              <a:chOff x="3558852" y="1111157"/>
              <a:chExt cx="2315345" cy="3932985"/>
            </a:xfrm>
          </p:grpSpPr>
          <p:sp>
            <p:nvSpPr>
              <p:cNvPr id="3" name="TextBox 2"/>
              <p:cNvSpPr txBox="1"/>
              <p:nvPr/>
            </p:nvSpPr>
            <p:spPr>
              <a:xfrm>
                <a:off x="4008954" y="1111157"/>
                <a:ext cx="1436914" cy="3693319"/>
              </a:xfrm>
              <a:prstGeom prst="rect">
                <a:avLst/>
              </a:prstGeom>
              <a:noFill/>
            </p:spPr>
            <p:txBody>
              <a:bodyPr wrap="square" rtlCol="0">
                <a:spAutoFit/>
              </a:bodyPr>
              <a:lstStyle/>
              <a:p>
                <a:pPr algn="ctr"/>
                <a:r>
                  <a:rPr lang="en-GB" sz="1200" dirty="0" smtClean="0">
                    <a:latin typeface="Franklin Gothic Book" panose="020B0503020102020204" pitchFamily="34" charset="0"/>
                  </a:rPr>
                  <a:t>Your Items to </a:t>
                </a:r>
              </a:p>
              <a:p>
                <a:pPr algn="ctr"/>
                <a:r>
                  <a:rPr lang="en-GB" sz="1200" dirty="0" smtClean="0">
                    <a:latin typeface="Franklin Gothic Book" panose="020B0503020102020204" pitchFamily="34" charset="0"/>
                  </a:rPr>
                  <a:t>Trade</a:t>
                </a:r>
              </a:p>
              <a:p>
                <a:pPr algn="ctr"/>
                <a:endParaRPr lang="en-GB" sz="1200" dirty="0">
                  <a:latin typeface="Franklin Gothic Book" panose="020B0503020102020204" pitchFamily="34" charset="0"/>
                </a:endParaRPr>
              </a:p>
              <a:p>
                <a:pPr algn="ctr">
                  <a:lnSpc>
                    <a:spcPct val="150000"/>
                  </a:lnSpc>
                </a:pPr>
                <a:r>
                  <a:rPr lang="en-GB" sz="1200" dirty="0">
                    <a:latin typeface="Franklin Gothic Book" panose="020B0503020102020204" pitchFamily="34" charset="0"/>
                  </a:rPr>
                  <a:t> </a:t>
                </a:r>
                <a:r>
                  <a:rPr lang="en-GB" sz="1200" dirty="0" smtClean="0">
                    <a:latin typeface="Franklin Gothic Book" panose="020B0503020102020204" pitchFamily="34" charset="0"/>
                  </a:rPr>
                  <a:t>        x1</a:t>
                </a:r>
              </a:p>
              <a:p>
                <a:pPr algn="ctr"/>
                <a:endParaRPr lang="en-GB" sz="1200" dirty="0" smtClean="0">
                  <a:latin typeface="Franklin Gothic Book" panose="020B0503020102020204" pitchFamily="34" charset="0"/>
                </a:endParaRPr>
              </a:p>
              <a:p>
                <a:pPr algn="ctr"/>
                <a:r>
                  <a:rPr lang="en-GB" sz="1200" dirty="0" smtClean="0">
                    <a:latin typeface="Franklin Gothic Book" panose="020B0503020102020204" pitchFamily="34" charset="0"/>
                  </a:rPr>
                  <a:t>Your crew cards to trade</a:t>
                </a:r>
              </a:p>
              <a:p>
                <a:pPr algn="ctr"/>
                <a:endParaRPr lang="en-GB" sz="1200" dirty="0">
                  <a:latin typeface="Franklin Gothic Book" panose="020B0503020102020204" pitchFamily="34" charset="0"/>
                </a:endParaRPr>
              </a:p>
              <a:p>
                <a:pPr algn="ctr"/>
                <a:endParaRPr lang="en-GB" sz="1200" dirty="0" smtClean="0">
                  <a:latin typeface="Franklin Gothic Book" panose="020B0503020102020204" pitchFamily="34" charset="0"/>
                </a:endParaRPr>
              </a:p>
              <a:p>
                <a:pPr algn="ctr"/>
                <a:endParaRPr lang="en-GB" sz="1200" dirty="0">
                  <a:latin typeface="Franklin Gothic Book" panose="020B0503020102020204" pitchFamily="34" charset="0"/>
                </a:endParaRPr>
              </a:p>
              <a:p>
                <a:pPr algn="ctr"/>
                <a:endParaRPr lang="en-GB" sz="1200" dirty="0" smtClean="0">
                  <a:latin typeface="Franklin Gothic Book" panose="020B0503020102020204" pitchFamily="34" charset="0"/>
                </a:endParaRPr>
              </a:p>
              <a:p>
                <a:pPr algn="ctr"/>
                <a:endParaRPr lang="en-GB" sz="1200" dirty="0" smtClean="0">
                  <a:latin typeface="Franklin Gothic Book" panose="020B0503020102020204" pitchFamily="34" charset="0"/>
                </a:endParaRPr>
              </a:p>
              <a:p>
                <a:pPr algn="ctr"/>
                <a:r>
                  <a:rPr lang="en-GB" sz="1200" dirty="0" smtClean="0">
                    <a:latin typeface="Franklin Gothic Book" panose="020B0503020102020204" pitchFamily="34" charset="0"/>
                  </a:rPr>
                  <a:t>Your Chance cards to trade are</a:t>
                </a:r>
              </a:p>
              <a:p>
                <a:pPr algn="ctr"/>
                <a:endParaRPr lang="en-GB" sz="1200" dirty="0" smtClean="0">
                  <a:latin typeface="Franklin Gothic Book" panose="020B0503020102020204" pitchFamily="34" charset="0"/>
                </a:endParaRPr>
              </a:p>
              <a:p>
                <a:pPr algn="ctr"/>
                <a:endParaRPr lang="en-GB" sz="1200" dirty="0">
                  <a:latin typeface="Franklin Gothic Book" panose="020B0503020102020204" pitchFamily="34" charset="0"/>
                </a:endParaRPr>
              </a:p>
              <a:p>
                <a:pPr algn="ctr"/>
                <a:r>
                  <a:rPr lang="en-GB" sz="1200" dirty="0" smtClean="0">
                    <a:latin typeface="Franklin Gothic Book" panose="020B0503020102020204" pitchFamily="34" charset="0"/>
                  </a:rPr>
                  <a:t>	x1</a:t>
                </a:r>
              </a:p>
              <a:p>
                <a:pPr algn="ctr"/>
                <a:endParaRPr lang="en-GB" sz="1200" dirty="0">
                  <a:latin typeface="Franklin Gothic Book" panose="020B0503020102020204" pitchFamily="34" charset="0"/>
                </a:endParaRPr>
              </a:p>
              <a:p>
                <a:pPr algn="ctr"/>
                <a:endParaRPr lang="en-GB" sz="1200" dirty="0">
                  <a:latin typeface="Franklin Gothic Book" panose="020B0503020102020204" pitchFamily="34" charset="0"/>
                </a:endParaRPr>
              </a:p>
            </p:txBody>
          </p:sp>
          <p:pic>
            <p:nvPicPr>
              <p:cNvPr id="20" name="Picture 19"/>
              <p:cNvPicPr>
                <a:picLocks noChangeAspect="1"/>
              </p:cNvPicPr>
              <p:nvPr/>
            </p:nvPicPr>
            <p:blipFill>
              <a:blip r:embed="rId5"/>
              <a:stretch>
                <a:fillRect/>
              </a:stretch>
            </p:blipFill>
            <p:spPr>
              <a:xfrm rot="20278153" flipH="1">
                <a:off x="4439853" y="1652414"/>
                <a:ext cx="376503" cy="314845"/>
              </a:xfrm>
              <a:prstGeom prst="rect">
                <a:avLst/>
              </a:prstGeom>
            </p:spPr>
          </p:pic>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58852" y="3742396"/>
                <a:ext cx="2315345" cy="1301746"/>
              </a:xfrm>
              <a:prstGeom prst="rect">
                <a:avLst/>
              </a:prstGeom>
            </p:spPr>
          </p:pic>
          <p:pic>
            <p:nvPicPr>
              <p:cNvPr id="46" name="Picture 45" descr="Buccaneer - Crew Cards.png"/>
              <p:cNvPicPr>
                <a:picLocks noChangeAspect="1"/>
              </p:cNvPicPr>
              <p:nvPr/>
            </p:nvPicPr>
            <p:blipFill>
              <a:blip r:embed="rId14"/>
              <a:srcRect l="22829" t="14830" r="67831" b="63167"/>
              <a:stretch>
                <a:fillRect/>
              </a:stretch>
            </p:blipFill>
            <p:spPr>
              <a:xfrm>
                <a:off x="3854309" y="2570500"/>
                <a:ext cx="419720" cy="557778"/>
              </a:xfrm>
              <a:prstGeom prst="rect">
                <a:avLst/>
              </a:prstGeom>
            </p:spPr>
          </p:pic>
          <p:pic>
            <p:nvPicPr>
              <p:cNvPr id="47" name="Picture 46" descr="Buccaneer - Crew Cards.png"/>
              <p:cNvPicPr>
                <a:picLocks noChangeAspect="1"/>
              </p:cNvPicPr>
              <p:nvPr/>
            </p:nvPicPr>
            <p:blipFill>
              <a:blip r:embed="rId14"/>
              <a:srcRect l="22829" t="14830" r="67831" b="63167"/>
              <a:stretch>
                <a:fillRect/>
              </a:stretch>
            </p:blipFill>
            <p:spPr>
              <a:xfrm>
                <a:off x="4340776" y="2570500"/>
                <a:ext cx="419720" cy="557778"/>
              </a:xfrm>
              <a:prstGeom prst="rect">
                <a:avLst/>
              </a:prstGeom>
            </p:spPr>
          </p:pic>
          <p:pic>
            <p:nvPicPr>
              <p:cNvPr id="48" name="Picture 47" descr="Buccaneer - Crew Cards.png"/>
              <p:cNvPicPr>
                <a:picLocks noChangeAspect="1"/>
              </p:cNvPicPr>
              <p:nvPr/>
            </p:nvPicPr>
            <p:blipFill>
              <a:blip r:embed="rId14"/>
              <a:srcRect l="34365" t="14391" r="56656" b="63284"/>
              <a:stretch>
                <a:fillRect/>
              </a:stretch>
            </p:blipFill>
            <p:spPr>
              <a:xfrm>
                <a:off x="4830736" y="2570500"/>
                <a:ext cx="405398" cy="567492"/>
              </a:xfrm>
              <a:prstGeom prst="rect">
                <a:avLst/>
              </a:prstGeom>
            </p:spPr>
          </p:pic>
          <p:pic>
            <p:nvPicPr>
              <p:cNvPr id="49" name="Picture 48" descr="Buccaneer - Crew Cards.png"/>
              <p:cNvPicPr>
                <a:picLocks noChangeAspect="1"/>
              </p:cNvPicPr>
              <p:nvPr/>
            </p:nvPicPr>
            <p:blipFill>
              <a:blip r:embed="rId14"/>
              <a:srcRect l="22829" t="14830" r="67831" b="63167"/>
              <a:stretch>
                <a:fillRect/>
              </a:stretch>
            </p:blipFill>
            <p:spPr>
              <a:xfrm>
                <a:off x="5286063" y="2573252"/>
                <a:ext cx="422990" cy="562123"/>
              </a:xfrm>
              <a:prstGeom prst="rect">
                <a:avLst/>
              </a:prstGeom>
            </p:spPr>
          </p:pic>
        </p:grpSp>
        <p:pic>
          <p:nvPicPr>
            <p:cNvPr id="54" name="Picture 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22609" y="4827210"/>
              <a:ext cx="2394073" cy="349268"/>
            </a:xfrm>
            <a:prstGeom prst="rect">
              <a:avLst/>
            </a:prstGeom>
          </p:spPr>
        </p:pic>
      </p:grpSp>
      <p:grpSp>
        <p:nvGrpSpPr>
          <p:cNvPr id="17" name="Group 16"/>
          <p:cNvGrpSpPr/>
          <p:nvPr/>
        </p:nvGrpSpPr>
        <p:grpSpPr>
          <a:xfrm>
            <a:off x="5983046" y="1111157"/>
            <a:ext cx="1901914" cy="3477875"/>
            <a:chOff x="5983046" y="1111157"/>
            <a:chExt cx="1901914" cy="3477875"/>
          </a:xfrm>
        </p:grpSpPr>
        <p:sp>
          <p:nvSpPr>
            <p:cNvPr id="27" name="TextBox 26"/>
            <p:cNvSpPr txBox="1"/>
            <p:nvPr/>
          </p:nvSpPr>
          <p:spPr>
            <a:xfrm>
              <a:off x="6109301" y="1111157"/>
              <a:ext cx="1436914" cy="3477875"/>
            </a:xfrm>
            <a:prstGeom prst="rect">
              <a:avLst/>
            </a:prstGeom>
            <a:noFill/>
          </p:spPr>
          <p:txBody>
            <a:bodyPr wrap="square" rtlCol="0">
              <a:spAutoFit/>
            </a:bodyPr>
            <a:lstStyle/>
            <a:p>
              <a:pPr algn="ctr"/>
              <a:r>
                <a:rPr lang="en-GB" sz="1200" dirty="0" smtClean="0">
                  <a:latin typeface="Franklin Gothic Book" panose="020B0503020102020204" pitchFamily="34" charset="0"/>
                </a:rPr>
                <a:t>Port Items to </a:t>
              </a:r>
            </a:p>
            <a:p>
              <a:pPr algn="ctr"/>
              <a:r>
                <a:rPr lang="en-GB" sz="1200" dirty="0" smtClean="0">
                  <a:latin typeface="Franklin Gothic Book" panose="020B0503020102020204" pitchFamily="34" charset="0"/>
                </a:rPr>
                <a:t>Trade</a:t>
              </a:r>
            </a:p>
            <a:p>
              <a:pPr>
                <a:lnSpc>
                  <a:spcPct val="150000"/>
                </a:lnSpc>
              </a:pPr>
              <a:r>
                <a:rPr lang="en-GB" sz="1200" dirty="0" smtClean="0">
                  <a:latin typeface="Franklin Gothic Book" panose="020B0503020102020204" pitchFamily="34" charset="0"/>
                </a:rPr>
                <a:t>          x1</a:t>
              </a:r>
            </a:p>
            <a:p>
              <a:pPr>
                <a:lnSpc>
                  <a:spcPct val="150000"/>
                </a:lnSpc>
                <a:spcBef>
                  <a:spcPts val="600"/>
                </a:spcBef>
              </a:pPr>
              <a:r>
                <a:rPr lang="en-GB" sz="1200" dirty="0" smtClean="0">
                  <a:latin typeface="Franklin Gothic Book" panose="020B0503020102020204" pitchFamily="34" charset="0"/>
                </a:rPr>
                <a:t>           x3</a:t>
              </a:r>
            </a:p>
            <a:p>
              <a:pPr>
                <a:lnSpc>
                  <a:spcPct val="150000"/>
                </a:lnSpc>
                <a:spcBef>
                  <a:spcPts val="600"/>
                </a:spcBef>
              </a:pPr>
              <a:endParaRPr lang="en-GB" sz="1200" dirty="0">
                <a:latin typeface="Franklin Gothic Book" panose="020B0503020102020204" pitchFamily="34" charset="0"/>
              </a:endParaRPr>
            </a:p>
            <a:p>
              <a:r>
                <a:rPr lang="en-GB" sz="1200" dirty="0">
                  <a:latin typeface="Franklin Gothic Book" panose="020B0503020102020204" pitchFamily="34" charset="0"/>
                </a:rPr>
                <a:t> </a:t>
              </a:r>
              <a:r>
                <a:rPr lang="en-GB" sz="1200" dirty="0" smtClean="0">
                  <a:latin typeface="Franklin Gothic Book" panose="020B0503020102020204" pitchFamily="34" charset="0"/>
                </a:rPr>
                <a:t>          x4</a:t>
              </a:r>
            </a:p>
            <a:p>
              <a:pPr algn="ctr"/>
              <a:endParaRPr lang="en-GB" sz="1200" dirty="0" smtClean="0">
                <a:latin typeface="Franklin Gothic Book" panose="020B0503020102020204" pitchFamily="34" charset="0"/>
              </a:endParaRPr>
            </a:p>
            <a:p>
              <a:pPr algn="ctr"/>
              <a:r>
                <a:rPr lang="en-GB" sz="1200" dirty="0" smtClean="0">
                  <a:latin typeface="Franklin Gothic Book" panose="020B0503020102020204" pitchFamily="34" charset="0"/>
                </a:rPr>
                <a:t>Your crew cards to trade</a:t>
              </a:r>
            </a:p>
            <a:p>
              <a:pPr algn="ctr"/>
              <a:endParaRPr lang="en-GB" sz="1200" dirty="0">
                <a:latin typeface="Franklin Gothic Book" panose="020B0503020102020204" pitchFamily="34" charset="0"/>
              </a:endParaRPr>
            </a:p>
            <a:p>
              <a:pPr algn="ctr"/>
              <a:endParaRPr lang="en-GB" sz="1200" dirty="0" smtClean="0">
                <a:latin typeface="Franklin Gothic Book" panose="020B0503020102020204" pitchFamily="34" charset="0"/>
              </a:endParaRPr>
            </a:p>
            <a:p>
              <a:pPr algn="ctr"/>
              <a:endParaRPr lang="en-GB" sz="1200" dirty="0">
                <a:latin typeface="Franklin Gothic Book" panose="020B0503020102020204" pitchFamily="34" charset="0"/>
              </a:endParaRPr>
            </a:p>
            <a:p>
              <a:pPr algn="ctr"/>
              <a:endParaRPr lang="en-GB" sz="1200" dirty="0" smtClean="0">
                <a:latin typeface="Franklin Gothic Book" panose="020B0503020102020204" pitchFamily="34" charset="0"/>
              </a:endParaRPr>
            </a:p>
            <a:p>
              <a:pPr algn="ctr"/>
              <a:endParaRPr lang="en-GB" sz="1200" dirty="0" smtClean="0">
                <a:latin typeface="Franklin Gothic Book" panose="020B0503020102020204" pitchFamily="34" charset="0"/>
              </a:endParaRPr>
            </a:p>
            <a:p>
              <a:pPr algn="ctr"/>
              <a:endParaRPr lang="en-GB" sz="1200" dirty="0">
                <a:latin typeface="Franklin Gothic Book" panose="020B0503020102020204" pitchFamily="34" charset="0"/>
              </a:endParaRPr>
            </a:p>
            <a:p>
              <a:pPr algn="ctr"/>
              <a:endParaRPr lang="en-GB" sz="1200" dirty="0">
                <a:latin typeface="Franklin Gothic Book" panose="020B0503020102020204" pitchFamily="34" charset="0"/>
              </a:endParaRPr>
            </a:p>
          </p:txBody>
        </p:sp>
        <p:pic>
          <p:nvPicPr>
            <p:cNvPr id="28" name="Picture 27"/>
            <p:cNvPicPr>
              <a:picLocks noChangeAspect="1"/>
            </p:cNvPicPr>
            <p:nvPr/>
          </p:nvPicPr>
          <p:blipFill>
            <a:blip r:embed="rId5"/>
            <a:stretch>
              <a:fillRect/>
            </a:stretch>
          </p:blipFill>
          <p:spPr>
            <a:xfrm rot="20278153" flipH="1">
              <a:off x="6115658" y="1521782"/>
              <a:ext cx="376503" cy="314845"/>
            </a:xfrm>
            <a:prstGeom prst="rect">
              <a:avLst/>
            </a:prstGeom>
          </p:spPr>
        </p:pic>
        <p:grpSp>
          <p:nvGrpSpPr>
            <p:cNvPr id="12" name="Group 11"/>
            <p:cNvGrpSpPr/>
            <p:nvPr/>
          </p:nvGrpSpPr>
          <p:grpSpPr>
            <a:xfrm>
              <a:off x="5983046" y="3285519"/>
              <a:ext cx="1845611" cy="571837"/>
              <a:chOff x="6028618" y="2570500"/>
              <a:chExt cx="1845611" cy="571837"/>
            </a:xfrm>
          </p:grpSpPr>
          <p:pic>
            <p:nvPicPr>
              <p:cNvPr id="31" name="Picture 30" descr="Buccaneer - Crew Cards.png"/>
              <p:cNvPicPr>
                <a:picLocks noChangeAspect="1"/>
              </p:cNvPicPr>
              <p:nvPr/>
            </p:nvPicPr>
            <p:blipFill>
              <a:blip r:embed="rId14"/>
              <a:srcRect l="22829" t="14830" r="67831" b="63167"/>
              <a:stretch>
                <a:fillRect/>
              </a:stretch>
            </p:blipFill>
            <p:spPr>
              <a:xfrm>
                <a:off x="6507484" y="2580214"/>
                <a:ext cx="422990" cy="562123"/>
              </a:xfrm>
              <a:prstGeom prst="rect">
                <a:avLst/>
              </a:prstGeom>
            </p:spPr>
          </p:pic>
          <p:pic>
            <p:nvPicPr>
              <p:cNvPr id="33" name="Picture 32" descr="Buccaneer - Crew Cards.png"/>
              <p:cNvPicPr>
                <a:picLocks noChangeAspect="1"/>
              </p:cNvPicPr>
              <p:nvPr/>
            </p:nvPicPr>
            <p:blipFill>
              <a:blip r:embed="rId14"/>
              <a:srcRect l="22829" t="14830" r="67831" b="63167"/>
              <a:stretch>
                <a:fillRect/>
              </a:stretch>
            </p:blipFill>
            <p:spPr>
              <a:xfrm>
                <a:off x="6028618" y="2580214"/>
                <a:ext cx="419720" cy="557778"/>
              </a:xfrm>
              <a:prstGeom prst="rect">
                <a:avLst/>
              </a:prstGeom>
            </p:spPr>
          </p:pic>
          <p:pic>
            <p:nvPicPr>
              <p:cNvPr id="38" name="Picture 37" descr="Buccaneer - Crew Cards.png"/>
              <p:cNvPicPr>
                <a:picLocks noChangeAspect="1"/>
              </p:cNvPicPr>
              <p:nvPr/>
            </p:nvPicPr>
            <p:blipFill>
              <a:blip r:embed="rId14"/>
              <a:srcRect l="34365" t="14391" r="56656" b="63284"/>
              <a:stretch>
                <a:fillRect/>
              </a:stretch>
            </p:blipFill>
            <p:spPr>
              <a:xfrm>
                <a:off x="6997221" y="2570500"/>
                <a:ext cx="405398" cy="567492"/>
              </a:xfrm>
              <a:prstGeom prst="rect">
                <a:avLst/>
              </a:prstGeom>
            </p:spPr>
          </p:pic>
          <p:pic>
            <p:nvPicPr>
              <p:cNvPr id="45" name="Picture 44" descr="Buccaneer - Crew Cards.png"/>
              <p:cNvPicPr>
                <a:picLocks noChangeAspect="1"/>
              </p:cNvPicPr>
              <p:nvPr/>
            </p:nvPicPr>
            <p:blipFill>
              <a:blip r:embed="rId14"/>
              <a:srcRect l="11074" t="14007" r="79410" b="63457"/>
              <a:stretch>
                <a:fillRect/>
              </a:stretch>
            </p:blipFill>
            <p:spPr>
              <a:xfrm>
                <a:off x="7449376" y="2570500"/>
                <a:ext cx="424853" cy="567492"/>
              </a:xfrm>
              <a:prstGeom prst="rect">
                <a:avLst/>
              </a:prstGeom>
            </p:spPr>
          </p:pic>
        </p:grpSp>
        <p:pic>
          <p:nvPicPr>
            <p:cNvPr id="50" name="Picture 49"/>
            <p:cNvPicPr>
              <a:picLocks noChangeAspect="1"/>
            </p:cNvPicPr>
            <p:nvPr/>
          </p:nvPicPr>
          <p:blipFill>
            <a:blip r:embed="rId16"/>
            <a:stretch>
              <a:fillRect/>
            </a:stretch>
          </p:blipFill>
          <p:spPr>
            <a:xfrm rot="1022147">
              <a:off x="7063897" y="1561913"/>
              <a:ext cx="305515" cy="226174"/>
            </a:xfrm>
            <a:prstGeom prst="rect">
              <a:avLst/>
            </a:prstGeom>
          </p:spPr>
        </p:pic>
        <p:pic>
          <p:nvPicPr>
            <p:cNvPr id="51" name="Picture 50"/>
            <p:cNvPicPr>
              <a:picLocks noChangeAspect="1"/>
            </p:cNvPicPr>
            <p:nvPr/>
          </p:nvPicPr>
          <p:blipFill>
            <a:blip r:embed="rId17"/>
            <a:stretch>
              <a:fillRect/>
            </a:stretch>
          </p:blipFill>
          <p:spPr>
            <a:xfrm>
              <a:off x="6070605" y="1902653"/>
              <a:ext cx="480302" cy="302652"/>
            </a:xfrm>
            <a:prstGeom prst="rect">
              <a:avLst/>
            </a:prstGeom>
          </p:spPr>
        </p:pic>
        <p:pic>
          <p:nvPicPr>
            <p:cNvPr id="52" name="Picture 51"/>
            <p:cNvPicPr>
              <a:picLocks noChangeAspect="1"/>
            </p:cNvPicPr>
            <p:nvPr/>
          </p:nvPicPr>
          <p:blipFill>
            <a:blip r:embed="rId18"/>
            <a:stretch>
              <a:fillRect/>
            </a:stretch>
          </p:blipFill>
          <p:spPr>
            <a:xfrm>
              <a:off x="7037468" y="1895747"/>
              <a:ext cx="464330" cy="380365"/>
            </a:xfrm>
            <a:prstGeom prst="rect">
              <a:avLst/>
            </a:prstGeom>
          </p:spPr>
        </p:pic>
        <p:pic>
          <p:nvPicPr>
            <p:cNvPr id="53" name="Picture 52"/>
            <p:cNvPicPr>
              <a:picLocks noChangeAspect="1"/>
            </p:cNvPicPr>
            <p:nvPr/>
          </p:nvPicPr>
          <p:blipFill>
            <a:blip r:embed="rId19"/>
            <a:stretch>
              <a:fillRect/>
            </a:stretch>
          </p:blipFill>
          <p:spPr>
            <a:xfrm>
              <a:off x="6049193" y="2352314"/>
              <a:ext cx="588363" cy="643220"/>
            </a:xfrm>
            <a:prstGeom prst="rect">
              <a:avLst/>
            </a:prstGeom>
          </p:spPr>
        </p:pic>
        <p:sp>
          <p:nvSpPr>
            <p:cNvPr id="13" name="TextBox 12"/>
            <p:cNvSpPr txBox="1"/>
            <p:nvPr/>
          </p:nvSpPr>
          <p:spPr>
            <a:xfrm>
              <a:off x="7465524" y="1520830"/>
              <a:ext cx="419436" cy="704745"/>
            </a:xfrm>
            <a:prstGeom prst="rect">
              <a:avLst/>
            </a:prstGeom>
            <a:noFill/>
          </p:spPr>
          <p:txBody>
            <a:bodyPr wrap="square" rtlCol="0">
              <a:spAutoFit/>
            </a:bodyPr>
            <a:lstStyle/>
            <a:p>
              <a:r>
                <a:rPr lang="en-GB" sz="1200" dirty="0" smtClean="0">
                  <a:latin typeface="Franklin Gothic Book" panose="020B0503020102020204" pitchFamily="34" charset="0"/>
                </a:rPr>
                <a:t>x2</a:t>
              </a:r>
            </a:p>
            <a:p>
              <a:endParaRPr lang="en-GB" sz="1200" dirty="0" smtClean="0">
                <a:latin typeface="Franklin Gothic Book" panose="020B0503020102020204" pitchFamily="34" charset="0"/>
              </a:endParaRPr>
            </a:p>
            <a:p>
              <a:pPr>
                <a:lnSpc>
                  <a:spcPct val="150000"/>
                </a:lnSpc>
              </a:pPr>
              <a:r>
                <a:rPr lang="en-GB" sz="1200" dirty="0" smtClean="0">
                  <a:latin typeface="Franklin Gothic Book" panose="020B0503020102020204" pitchFamily="34" charset="0"/>
                </a:rPr>
                <a:t>x3</a:t>
              </a:r>
              <a:endParaRPr lang="en-GB" sz="1200" dirty="0">
                <a:latin typeface="Franklin Gothic Book" panose="020B0503020102020204" pitchFamily="34" charset="0"/>
              </a:endParaRPr>
            </a:p>
          </p:txBody>
        </p:sp>
      </p:grpSp>
      <p:sp>
        <p:nvSpPr>
          <p:cNvPr id="55" name="TextBox 54"/>
          <p:cNvSpPr txBox="1"/>
          <p:nvPr/>
        </p:nvSpPr>
        <p:spPr>
          <a:xfrm>
            <a:off x="4992112" y="4846719"/>
            <a:ext cx="1758373" cy="338554"/>
          </a:xfrm>
          <a:prstGeom prst="rect">
            <a:avLst/>
          </a:prstGeom>
          <a:noFill/>
        </p:spPr>
        <p:txBody>
          <a:bodyPr wrap="square" rtlCol="0">
            <a:spAutoFit/>
          </a:bodyPr>
          <a:lstStyle/>
          <a:p>
            <a:pPr algn="ctr"/>
            <a:r>
              <a:rPr lang="en-GB" sz="1600" dirty="0" smtClean="0">
                <a:latin typeface="Segoe Script" panose="020B0504020000000003" pitchFamily="34" charset="0"/>
              </a:rPr>
              <a:t>Trade</a:t>
            </a:r>
            <a:endParaRPr lang="en-GB" sz="1600" dirty="0">
              <a:latin typeface="Segoe Script" panose="020B0504020000000003" pitchFamily="34" charset="0"/>
            </a:endParaRPr>
          </a:p>
        </p:txBody>
      </p:sp>
    </p:spTree>
    <p:custDataLst>
      <p:tags r:id="rId1"/>
    </p:custDataLst>
    <p:extLst>
      <p:ext uri="{BB962C8B-B14F-4D97-AF65-F5344CB8AC3E}">
        <p14:creationId xmlns:p14="http://schemas.microsoft.com/office/powerpoint/2010/main" val="5393244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Hover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1" y="0"/>
            <a:ext cx="12192000" cy="6858000"/>
          </a:xfrm>
          <a:prstGeom prst="rect">
            <a:avLst/>
          </a:prstGeom>
        </p:spPr>
      </p:pic>
      <p:pic>
        <p:nvPicPr>
          <p:cNvPr id="6" name="Picture 5"/>
          <p:cNvPicPr>
            <a:picLocks noChangeAspect="1"/>
          </p:cNvPicPr>
          <p:nvPr/>
        </p:nvPicPr>
        <p:blipFill>
          <a:blip r:embed="rId4"/>
          <a:stretch>
            <a:fillRect/>
          </a:stretch>
        </p:blipFill>
        <p:spPr>
          <a:xfrm>
            <a:off x="6281548" y="4117323"/>
            <a:ext cx="1020822" cy="573932"/>
          </a:xfrm>
          <a:prstGeom prst="rect">
            <a:avLst/>
          </a:prstGeom>
        </p:spPr>
      </p:pic>
      <p:sp>
        <p:nvSpPr>
          <p:cNvPr id="7" name="TextBox 6"/>
          <p:cNvSpPr txBox="1"/>
          <p:nvPr/>
        </p:nvSpPr>
        <p:spPr>
          <a:xfrm>
            <a:off x="2266545" y="0"/>
            <a:ext cx="3463047" cy="461665"/>
          </a:xfrm>
          <a:prstGeom prst="rect">
            <a:avLst/>
          </a:prstGeom>
          <a:noFill/>
        </p:spPr>
        <p:txBody>
          <a:bodyPr wrap="square" rtlCol="0">
            <a:spAutoFit/>
          </a:bodyPr>
          <a:lstStyle/>
          <a:p>
            <a:r>
              <a:rPr lang="en-US" sz="2000" b="1">
                <a:solidFill>
                  <a:srgbClr val="FF0000"/>
                </a:solidFill>
                <a:latin typeface="Apple Chancery" charset="0"/>
                <a:ea typeface="Apple Chancery" charset="0"/>
                <a:cs typeface="Apple Chancery" charset="0"/>
              </a:rPr>
              <a:t>Arriving</a:t>
            </a:r>
            <a:r>
              <a:rPr lang="en-US" sz="2400" b="1">
                <a:solidFill>
                  <a:srgbClr val="FF0000"/>
                </a:solidFill>
                <a:latin typeface="Apple Chancery" charset="0"/>
                <a:ea typeface="Apple Chancery" charset="0"/>
                <a:cs typeface="Apple Chancery" charset="0"/>
              </a:rPr>
              <a:t> at foreign Port </a:t>
            </a:r>
          </a:p>
        </p:txBody>
      </p:sp>
      <p:sp>
        <p:nvSpPr>
          <p:cNvPr id="34" name="Rectangle 33"/>
          <p:cNvSpPr/>
          <p:nvPr/>
        </p:nvSpPr>
        <p:spPr>
          <a:xfrm>
            <a:off x="7996136" y="0"/>
            <a:ext cx="1916349" cy="3998068"/>
          </a:xfrm>
          <a:prstGeom prst="rect">
            <a:avLst/>
          </a:prstGeom>
          <a:solidFill>
            <a:schemeClr val="accent2">
              <a:lumMod val="20000"/>
              <a:lumOff val="80000"/>
            </a:schemeClr>
          </a:solidFill>
          <a:effectLst>
            <a:glow rad="127000">
              <a:srgbClr val="FF0000"/>
            </a:glow>
            <a:outerShdw blurRad="50800" dist="50800" dir="5400000" algn="ctr" rotWithShape="0">
              <a:schemeClr val="accent2">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a:p>
            <a:pPr algn="ctr"/>
            <a:r>
              <a:rPr lang="en-US">
                <a:solidFill>
                  <a:schemeClr val="tx1"/>
                </a:solidFill>
              </a:rPr>
              <a:t>Player1 &lt;NAME&gt;</a:t>
            </a:r>
          </a:p>
          <a:p>
            <a:endParaRPr lang="en-US">
              <a:solidFill>
                <a:schemeClr val="tx1"/>
              </a:solidFill>
            </a:endParaRPr>
          </a:p>
          <a:p>
            <a:r>
              <a:rPr lang="en-US">
                <a:solidFill>
                  <a:schemeClr val="tx1"/>
                </a:solidFill>
              </a:rPr>
              <a:t>Score:</a:t>
            </a:r>
          </a:p>
          <a:p>
            <a:r>
              <a:rPr lang="en-US">
                <a:solidFill>
                  <a:schemeClr val="tx1"/>
                </a:solidFill>
              </a:rPr>
              <a:t>Ship Stock:</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5" name="Picture 34"/>
          <p:cNvPicPr>
            <a:picLocks noChangeAspect="1"/>
          </p:cNvPicPr>
          <p:nvPr/>
        </p:nvPicPr>
        <p:blipFill>
          <a:blip r:embed="rId5"/>
          <a:stretch>
            <a:fillRect/>
          </a:stretch>
        </p:blipFill>
        <p:spPr>
          <a:xfrm rot="20278153" flipH="1">
            <a:off x="8045970" y="1223016"/>
            <a:ext cx="414152" cy="346329"/>
          </a:xfrm>
          <a:prstGeom prst="rect">
            <a:avLst/>
          </a:prstGeom>
        </p:spPr>
      </p:pic>
      <p:sp>
        <p:nvSpPr>
          <p:cNvPr id="36" name="TextBox 35"/>
          <p:cNvSpPr txBox="1"/>
          <p:nvPr/>
        </p:nvSpPr>
        <p:spPr>
          <a:xfrm>
            <a:off x="8424153" y="1303506"/>
            <a:ext cx="739302" cy="369332"/>
          </a:xfrm>
          <a:prstGeom prst="rect">
            <a:avLst/>
          </a:prstGeom>
          <a:noFill/>
        </p:spPr>
        <p:txBody>
          <a:bodyPr wrap="square" rtlCol="0">
            <a:spAutoFit/>
          </a:bodyPr>
          <a:lstStyle/>
          <a:p>
            <a:r>
              <a:rPr lang="en-US"/>
              <a:t>X 1</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9423" y="3387381"/>
            <a:ext cx="1239948" cy="572538"/>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9371" y="3387085"/>
            <a:ext cx="408561" cy="572834"/>
          </a:xfrm>
          <a:prstGeom prst="rect">
            <a:avLst/>
          </a:prstGeom>
        </p:spPr>
      </p:pic>
      <p:sp>
        <p:nvSpPr>
          <p:cNvPr id="40" name="Rectangle 39"/>
          <p:cNvSpPr/>
          <p:nvPr/>
        </p:nvSpPr>
        <p:spPr>
          <a:xfrm>
            <a:off x="10048672" y="0"/>
            <a:ext cx="2143328" cy="3998068"/>
          </a:xfrm>
          <a:prstGeom prst="rect">
            <a:avLst/>
          </a:prstGeom>
          <a:solidFill>
            <a:schemeClr val="accent2">
              <a:lumMod val="20000"/>
              <a:lumOff val="80000"/>
            </a:schemeClr>
          </a:solidFill>
          <a:effectLst>
            <a:glow rad="127000">
              <a:srgbClr val="FFFF00"/>
            </a:glow>
            <a:outerShdw blurRad="50800" dist="50800" dir="5400000" algn="ctr" rotWithShape="0">
              <a:srgbClr val="FFF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Player3 &lt;NAME&gt;</a:t>
            </a:r>
          </a:p>
          <a:p>
            <a:pPr algn="ctr"/>
            <a:endParaRPr lang="en-US">
              <a:solidFill>
                <a:schemeClr val="tx1"/>
              </a:solidFill>
            </a:endParaRPr>
          </a:p>
          <a:p>
            <a:r>
              <a:rPr lang="en-US">
                <a:solidFill>
                  <a:schemeClr val="tx1"/>
                </a:solidFill>
              </a:rPr>
              <a:t>Score:</a:t>
            </a:r>
          </a:p>
          <a:p>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4205" y="1439694"/>
            <a:ext cx="1972834" cy="2558374"/>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47564" y="3387085"/>
            <a:ext cx="400725" cy="610983"/>
          </a:xfrm>
          <a:prstGeom prst="rect">
            <a:avLst/>
          </a:prstGeom>
        </p:spPr>
      </p:pic>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8069423" y="2656796"/>
            <a:ext cx="404134" cy="639096"/>
          </a:xfrm>
          <a:prstGeom prst="rect">
            <a:avLst/>
          </a:prstGeom>
        </p:spPr>
      </p:pic>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10962" y="2718881"/>
            <a:ext cx="429040" cy="610983"/>
          </a:xfrm>
          <a:prstGeom prst="rect">
            <a:avLst/>
          </a:prstGeom>
        </p:spPr>
      </p:pic>
      <p:sp>
        <p:nvSpPr>
          <p:cNvPr id="15" name="Rectangle 14"/>
          <p:cNvSpPr/>
          <p:nvPr/>
        </p:nvSpPr>
        <p:spPr>
          <a:xfrm>
            <a:off x="0" y="1"/>
            <a:ext cx="12279086" cy="6857999"/>
          </a:xfrm>
          <a:prstGeom prst="rect">
            <a:avLst/>
          </a:prstGeom>
          <a:solidFill>
            <a:schemeClr val="tx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5664" y="461665"/>
            <a:ext cx="4573527" cy="5514592"/>
          </a:xfrm>
          <a:prstGeom prst="rect">
            <a:avLst/>
          </a:prstGeom>
        </p:spPr>
      </p:pic>
      <p:sp>
        <p:nvSpPr>
          <p:cNvPr id="2" name="TextBox 1"/>
          <p:cNvSpPr txBox="1"/>
          <p:nvPr/>
        </p:nvSpPr>
        <p:spPr>
          <a:xfrm>
            <a:off x="4234543" y="594773"/>
            <a:ext cx="2688771" cy="307777"/>
          </a:xfrm>
          <a:prstGeom prst="rect">
            <a:avLst/>
          </a:prstGeom>
          <a:noFill/>
        </p:spPr>
        <p:txBody>
          <a:bodyPr wrap="square" rtlCol="0">
            <a:spAutoFit/>
          </a:bodyPr>
          <a:lstStyle/>
          <a:p>
            <a:r>
              <a:rPr lang="en-GB" sz="1400" dirty="0" smtClean="0">
                <a:latin typeface="Segoe Script" panose="020B0504020000000003" pitchFamily="34" charset="0"/>
              </a:rPr>
              <a:t>Trading with Port &lt;Port&gt;</a:t>
            </a:r>
            <a:endParaRPr lang="en-GB" sz="1400" dirty="0">
              <a:latin typeface="Segoe Script" panose="020B0504020000000003" pitchFamily="34" charset="0"/>
            </a:endParaRPr>
          </a:p>
        </p:txBody>
      </p:sp>
      <p:grpSp>
        <p:nvGrpSpPr>
          <p:cNvPr id="11" name="Group 10"/>
          <p:cNvGrpSpPr/>
          <p:nvPr/>
        </p:nvGrpSpPr>
        <p:grpSpPr>
          <a:xfrm>
            <a:off x="3558852" y="1111157"/>
            <a:ext cx="2315345" cy="3932985"/>
            <a:chOff x="3558852" y="1111157"/>
            <a:chExt cx="2315345" cy="3932985"/>
          </a:xfrm>
        </p:grpSpPr>
        <p:sp>
          <p:nvSpPr>
            <p:cNvPr id="3" name="TextBox 2"/>
            <p:cNvSpPr txBox="1"/>
            <p:nvPr/>
          </p:nvSpPr>
          <p:spPr>
            <a:xfrm>
              <a:off x="4008954" y="1111157"/>
              <a:ext cx="1436914" cy="3693319"/>
            </a:xfrm>
            <a:prstGeom prst="rect">
              <a:avLst/>
            </a:prstGeom>
            <a:noFill/>
          </p:spPr>
          <p:txBody>
            <a:bodyPr wrap="square" rtlCol="0">
              <a:spAutoFit/>
            </a:bodyPr>
            <a:lstStyle/>
            <a:p>
              <a:pPr algn="ctr"/>
              <a:r>
                <a:rPr lang="en-GB" sz="1200" dirty="0" smtClean="0">
                  <a:latin typeface="Franklin Gothic Book" panose="020B0503020102020204" pitchFamily="34" charset="0"/>
                </a:rPr>
                <a:t>Your Items to </a:t>
              </a:r>
            </a:p>
            <a:p>
              <a:pPr algn="ctr"/>
              <a:r>
                <a:rPr lang="en-GB" sz="1200" dirty="0" smtClean="0">
                  <a:latin typeface="Franklin Gothic Book" panose="020B0503020102020204" pitchFamily="34" charset="0"/>
                </a:rPr>
                <a:t>Trade</a:t>
              </a:r>
            </a:p>
            <a:p>
              <a:pPr algn="ctr"/>
              <a:endParaRPr lang="en-GB" sz="1200" dirty="0">
                <a:latin typeface="Franklin Gothic Book" panose="020B0503020102020204" pitchFamily="34" charset="0"/>
              </a:endParaRPr>
            </a:p>
            <a:p>
              <a:pPr algn="ctr">
                <a:lnSpc>
                  <a:spcPct val="150000"/>
                </a:lnSpc>
              </a:pPr>
              <a:r>
                <a:rPr lang="en-GB" sz="1200" dirty="0">
                  <a:latin typeface="Franklin Gothic Book" panose="020B0503020102020204" pitchFamily="34" charset="0"/>
                </a:rPr>
                <a:t> </a:t>
              </a:r>
              <a:r>
                <a:rPr lang="en-GB" sz="1200" dirty="0" smtClean="0">
                  <a:latin typeface="Franklin Gothic Book" panose="020B0503020102020204" pitchFamily="34" charset="0"/>
                </a:rPr>
                <a:t>        x1</a:t>
              </a:r>
            </a:p>
            <a:p>
              <a:pPr algn="ctr"/>
              <a:endParaRPr lang="en-GB" sz="1200" dirty="0" smtClean="0">
                <a:latin typeface="Franklin Gothic Book" panose="020B0503020102020204" pitchFamily="34" charset="0"/>
              </a:endParaRPr>
            </a:p>
            <a:p>
              <a:pPr algn="ctr"/>
              <a:r>
                <a:rPr lang="en-GB" sz="1200" dirty="0" smtClean="0">
                  <a:latin typeface="Franklin Gothic Book" panose="020B0503020102020204" pitchFamily="34" charset="0"/>
                </a:rPr>
                <a:t>Your crew cards to trade</a:t>
              </a:r>
            </a:p>
            <a:p>
              <a:pPr algn="ctr"/>
              <a:endParaRPr lang="en-GB" sz="1200" dirty="0">
                <a:latin typeface="Franklin Gothic Book" panose="020B0503020102020204" pitchFamily="34" charset="0"/>
              </a:endParaRPr>
            </a:p>
            <a:p>
              <a:pPr algn="ctr"/>
              <a:endParaRPr lang="en-GB" sz="1200" dirty="0" smtClean="0">
                <a:latin typeface="Franklin Gothic Book" panose="020B0503020102020204" pitchFamily="34" charset="0"/>
              </a:endParaRPr>
            </a:p>
            <a:p>
              <a:pPr algn="ctr"/>
              <a:endParaRPr lang="en-GB" sz="1200" dirty="0">
                <a:latin typeface="Franklin Gothic Book" panose="020B0503020102020204" pitchFamily="34" charset="0"/>
              </a:endParaRPr>
            </a:p>
            <a:p>
              <a:pPr algn="ctr"/>
              <a:endParaRPr lang="en-GB" sz="1200" dirty="0" smtClean="0">
                <a:latin typeface="Franklin Gothic Book" panose="020B0503020102020204" pitchFamily="34" charset="0"/>
              </a:endParaRPr>
            </a:p>
            <a:p>
              <a:pPr algn="ctr"/>
              <a:endParaRPr lang="en-GB" sz="1200" dirty="0" smtClean="0">
                <a:latin typeface="Franklin Gothic Book" panose="020B0503020102020204" pitchFamily="34" charset="0"/>
              </a:endParaRPr>
            </a:p>
            <a:p>
              <a:pPr algn="ctr"/>
              <a:r>
                <a:rPr lang="en-GB" sz="1200" dirty="0" smtClean="0">
                  <a:latin typeface="Franklin Gothic Book" panose="020B0503020102020204" pitchFamily="34" charset="0"/>
                </a:rPr>
                <a:t>Your Chance cards to trade are</a:t>
              </a:r>
            </a:p>
            <a:p>
              <a:pPr algn="ctr"/>
              <a:endParaRPr lang="en-GB" sz="1200" dirty="0" smtClean="0">
                <a:latin typeface="Franklin Gothic Book" panose="020B0503020102020204" pitchFamily="34" charset="0"/>
              </a:endParaRPr>
            </a:p>
            <a:p>
              <a:pPr algn="ctr"/>
              <a:endParaRPr lang="en-GB" sz="1200" dirty="0">
                <a:latin typeface="Franklin Gothic Book" panose="020B0503020102020204" pitchFamily="34" charset="0"/>
              </a:endParaRPr>
            </a:p>
            <a:p>
              <a:pPr algn="ctr"/>
              <a:r>
                <a:rPr lang="en-GB" sz="1200" dirty="0" smtClean="0">
                  <a:latin typeface="Franklin Gothic Book" panose="020B0503020102020204" pitchFamily="34" charset="0"/>
                </a:rPr>
                <a:t>	x1</a:t>
              </a:r>
            </a:p>
            <a:p>
              <a:pPr algn="ctr"/>
              <a:endParaRPr lang="en-GB" sz="1200" dirty="0">
                <a:latin typeface="Franklin Gothic Book" panose="020B0503020102020204" pitchFamily="34" charset="0"/>
              </a:endParaRPr>
            </a:p>
            <a:p>
              <a:pPr algn="ctr"/>
              <a:endParaRPr lang="en-GB" sz="1200" dirty="0">
                <a:latin typeface="Franklin Gothic Book" panose="020B0503020102020204" pitchFamily="34" charset="0"/>
              </a:endParaRPr>
            </a:p>
          </p:txBody>
        </p:sp>
        <p:pic>
          <p:nvPicPr>
            <p:cNvPr id="20" name="Picture 19"/>
            <p:cNvPicPr>
              <a:picLocks noChangeAspect="1"/>
            </p:cNvPicPr>
            <p:nvPr/>
          </p:nvPicPr>
          <p:blipFill>
            <a:blip r:embed="rId5"/>
            <a:stretch>
              <a:fillRect/>
            </a:stretch>
          </p:blipFill>
          <p:spPr>
            <a:xfrm rot="20278153" flipH="1">
              <a:off x="4439853" y="1652414"/>
              <a:ext cx="376503" cy="314845"/>
            </a:xfrm>
            <a:prstGeom prst="rect">
              <a:avLst/>
            </a:prstGeom>
          </p:spPr>
        </p:pic>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58852" y="3742396"/>
              <a:ext cx="2315345" cy="1301746"/>
            </a:xfrm>
            <a:prstGeom prst="rect">
              <a:avLst/>
            </a:prstGeom>
          </p:spPr>
        </p:pic>
        <p:pic>
          <p:nvPicPr>
            <p:cNvPr id="46" name="Picture 45" descr="Buccaneer - Crew Cards.png"/>
            <p:cNvPicPr>
              <a:picLocks noChangeAspect="1"/>
            </p:cNvPicPr>
            <p:nvPr/>
          </p:nvPicPr>
          <p:blipFill>
            <a:blip r:embed="rId14"/>
            <a:srcRect l="22829" t="14830" r="67831" b="63167"/>
            <a:stretch>
              <a:fillRect/>
            </a:stretch>
          </p:blipFill>
          <p:spPr>
            <a:xfrm>
              <a:off x="3854309" y="2570500"/>
              <a:ext cx="419720" cy="557778"/>
            </a:xfrm>
            <a:prstGeom prst="rect">
              <a:avLst/>
            </a:prstGeom>
          </p:spPr>
        </p:pic>
        <p:pic>
          <p:nvPicPr>
            <p:cNvPr id="47" name="Picture 46" descr="Buccaneer - Crew Cards.png"/>
            <p:cNvPicPr>
              <a:picLocks noChangeAspect="1"/>
            </p:cNvPicPr>
            <p:nvPr/>
          </p:nvPicPr>
          <p:blipFill>
            <a:blip r:embed="rId14"/>
            <a:srcRect l="22829" t="14830" r="67831" b="63167"/>
            <a:stretch>
              <a:fillRect/>
            </a:stretch>
          </p:blipFill>
          <p:spPr>
            <a:xfrm>
              <a:off x="4340776" y="2570500"/>
              <a:ext cx="419720" cy="557778"/>
            </a:xfrm>
            <a:prstGeom prst="rect">
              <a:avLst/>
            </a:prstGeom>
          </p:spPr>
        </p:pic>
        <p:pic>
          <p:nvPicPr>
            <p:cNvPr id="48" name="Picture 47" descr="Buccaneer - Crew Cards.png"/>
            <p:cNvPicPr>
              <a:picLocks noChangeAspect="1"/>
            </p:cNvPicPr>
            <p:nvPr/>
          </p:nvPicPr>
          <p:blipFill>
            <a:blip r:embed="rId14"/>
            <a:srcRect l="34365" t="14391" r="56656" b="63284"/>
            <a:stretch>
              <a:fillRect/>
            </a:stretch>
          </p:blipFill>
          <p:spPr>
            <a:xfrm>
              <a:off x="4830736" y="2570500"/>
              <a:ext cx="405398" cy="567492"/>
            </a:xfrm>
            <a:prstGeom prst="rect">
              <a:avLst/>
            </a:prstGeom>
          </p:spPr>
        </p:pic>
        <p:pic>
          <p:nvPicPr>
            <p:cNvPr id="49" name="Picture 48" descr="Buccaneer - Crew Cards.png"/>
            <p:cNvPicPr>
              <a:picLocks noChangeAspect="1"/>
            </p:cNvPicPr>
            <p:nvPr/>
          </p:nvPicPr>
          <p:blipFill>
            <a:blip r:embed="rId14"/>
            <a:srcRect l="22829" t="14830" r="67831" b="63167"/>
            <a:stretch>
              <a:fillRect/>
            </a:stretch>
          </p:blipFill>
          <p:spPr>
            <a:xfrm>
              <a:off x="5286063" y="2573252"/>
              <a:ext cx="422990" cy="562123"/>
            </a:xfrm>
            <a:prstGeom prst="rect">
              <a:avLst/>
            </a:prstGeom>
          </p:spPr>
        </p:pic>
      </p:grpSp>
      <p:sp>
        <p:nvSpPr>
          <p:cNvPr id="8" name="TextBox 7"/>
          <p:cNvSpPr txBox="1"/>
          <p:nvPr/>
        </p:nvSpPr>
        <p:spPr>
          <a:xfrm>
            <a:off x="6151640" y="1111157"/>
            <a:ext cx="1567052" cy="461665"/>
          </a:xfrm>
          <a:prstGeom prst="rect">
            <a:avLst/>
          </a:prstGeom>
          <a:noFill/>
        </p:spPr>
        <p:txBody>
          <a:bodyPr wrap="square" rtlCol="0">
            <a:spAutoFit/>
          </a:bodyPr>
          <a:lstStyle/>
          <a:p>
            <a:pPr algn="ctr"/>
            <a:r>
              <a:rPr lang="en-GB" sz="1200" dirty="0" smtClean="0">
                <a:latin typeface="Franklin Gothic Book" panose="020B0503020102020204" pitchFamily="34" charset="0"/>
              </a:rPr>
              <a:t>This port has no tradable items</a:t>
            </a:r>
            <a:endParaRPr lang="en-GB" sz="1200" dirty="0">
              <a:latin typeface="Franklin Gothic Book" panose="020B0503020102020204" pitchFamily="34" charset="0"/>
            </a:endParaRPr>
          </a:p>
        </p:txBody>
      </p:sp>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7420" y="4810091"/>
            <a:ext cx="3907305" cy="612517"/>
          </a:xfrm>
          <a:prstGeom prst="rect">
            <a:avLst/>
          </a:prstGeom>
        </p:spPr>
      </p:pic>
      <p:sp>
        <p:nvSpPr>
          <p:cNvPr id="55" name="TextBox 54"/>
          <p:cNvSpPr txBox="1"/>
          <p:nvPr/>
        </p:nvSpPr>
        <p:spPr>
          <a:xfrm>
            <a:off x="4830736" y="4815333"/>
            <a:ext cx="2232242" cy="584775"/>
          </a:xfrm>
          <a:prstGeom prst="rect">
            <a:avLst/>
          </a:prstGeom>
          <a:noFill/>
        </p:spPr>
        <p:txBody>
          <a:bodyPr wrap="square" rtlCol="0">
            <a:spAutoFit/>
          </a:bodyPr>
          <a:lstStyle/>
          <a:p>
            <a:pPr algn="ctr"/>
            <a:r>
              <a:rPr lang="en-GB" sz="1600" dirty="0" smtClean="0">
                <a:latin typeface="Segoe Script" panose="020B0504020000000003" pitchFamily="34" charset="0"/>
              </a:rPr>
              <a:t>Trade not possible</a:t>
            </a:r>
          </a:p>
          <a:p>
            <a:pPr algn="ctr"/>
            <a:r>
              <a:rPr lang="en-GB" sz="1600" dirty="0" smtClean="0">
                <a:latin typeface="Segoe Script" panose="020B0504020000000003" pitchFamily="34" charset="0"/>
              </a:rPr>
              <a:t>Return</a:t>
            </a:r>
            <a:endParaRPr lang="en-GB" sz="1600" dirty="0">
              <a:latin typeface="Segoe Script" panose="020B0504020000000003" pitchFamily="34" charset="0"/>
            </a:endParaRPr>
          </a:p>
        </p:txBody>
      </p:sp>
    </p:spTree>
    <p:custDataLst>
      <p:tags r:id="rId1"/>
    </p:custDataLst>
    <p:extLst>
      <p:ext uri="{BB962C8B-B14F-4D97-AF65-F5344CB8AC3E}">
        <p14:creationId xmlns:p14="http://schemas.microsoft.com/office/powerpoint/2010/main" val="4258281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6600"/>
              <a:t>Buccaneer Scenarios</a:t>
            </a:r>
          </a:p>
        </p:txBody>
      </p:sp>
      <p:sp>
        <p:nvSpPr>
          <p:cNvPr id="3" name="Content Placeholder 2"/>
          <p:cNvSpPr>
            <a:spLocks noGrp="1"/>
          </p:cNvSpPr>
          <p:nvPr>
            <p:ph idx="1"/>
          </p:nvPr>
        </p:nvSpPr>
        <p:spPr>
          <a:xfrm>
            <a:off x="838200" y="3541409"/>
            <a:ext cx="10515600" cy="4351338"/>
          </a:xfrm>
        </p:spPr>
        <p:txBody>
          <a:bodyPr>
            <a:normAutofit/>
          </a:bodyPr>
          <a:lstStyle/>
          <a:p>
            <a:pPr marL="0" indent="0" algn="ctr">
              <a:buNone/>
            </a:pPr>
            <a:r>
              <a:rPr lang="en-GB" sz="3200" dirty="0"/>
              <a:t>Scenario </a:t>
            </a:r>
            <a:r>
              <a:rPr lang="en-GB" sz="3200" dirty="0" smtClean="0"/>
              <a:t>9 </a:t>
            </a:r>
            <a:r>
              <a:rPr lang="en-GB" sz="3200" dirty="0"/>
              <a:t>– </a:t>
            </a:r>
            <a:r>
              <a:rPr lang="en-GB" sz="3200" dirty="0" smtClean="0"/>
              <a:t>Reaching Treasure Island [U12]</a:t>
            </a:r>
            <a:endParaRPr lang="en-GB" sz="3200" dirty="0"/>
          </a:p>
        </p:txBody>
      </p:sp>
    </p:spTree>
    <p:custDataLst>
      <p:tags r:id="rId1"/>
    </p:custDataLst>
    <p:extLst>
      <p:ext uri="{BB962C8B-B14F-4D97-AF65-F5344CB8AC3E}">
        <p14:creationId xmlns:p14="http://schemas.microsoft.com/office/powerpoint/2010/main" val="2081024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7000">
              <a:srgbClr val="FFC000"/>
            </a:gs>
            <a:gs pos="37000">
              <a:schemeClr val="accent4">
                <a:lumMod val="45000"/>
                <a:lumOff val="55000"/>
              </a:schemeClr>
            </a:gs>
            <a:gs pos="100000">
              <a:schemeClr val="accent4">
                <a:lumMod val="30000"/>
                <a:lumOff val="70000"/>
              </a:schemeClr>
            </a:gs>
          </a:gsLst>
          <a:lin ang="16200000" scaled="1"/>
        </a:gradFill>
        <a:effectLst/>
      </p:bgPr>
    </p:bg>
    <p:spTree>
      <p:nvGrpSpPr>
        <p:cNvPr id="1" name=""/>
        <p:cNvGrpSpPr/>
        <p:nvPr/>
      </p:nvGrpSpPr>
      <p:grpSpPr>
        <a:xfrm>
          <a:off x="0" y="0"/>
          <a:ext cx="0" cy="0"/>
          <a:chOff x="0" y="0"/>
          <a:chExt cx="0" cy="0"/>
        </a:xfrm>
      </p:grpSpPr>
      <p:sp>
        <p:nvSpPr>
          <p:cNvPr id="5" name="TextBox 4"/>
          <p:cNvSpPr txBox="1"/>
          <p:nvPr/>
        </p:nvSpPr>
        <p:spPr>
          <a:xfrm>
            <a:off x="0" y="0"/>
            <a:ext cx="12192000" cy="6858000"/>
          </a:xfrm>
          <a:prstGeom prst="rect">
            <a:avLst/>
          </a:prstGeom>
          <a:gradFill flip="none" rotWithShape="1">
            <a:gsLst>
              <a:gs pos="97000">
                <a:srgbClr val="FFC000"/>
              </a:gs>
              <a:gs pos="14000">
                <a:schemeClr val="accent2">
                  <a:lumMod val="45000"/>
                  <a:lumOff val="55000"/>
                </a:schemeClr>
              </a:gs>
              <a:gs pos="26000">
                <a:schemeClr val="accent2">
                  <a:lumMod val="45000"/>
                  <a:lumOff val="55000"/>
                </a:schemeClr>
              </a:gs>
              <a:gs pos="0">
                <a:schemeClr val="accent2">
                  <a:lumMod val="30000"/>
                  <a:lumOff val="70000"/>
                </a:schemeClr>
              </a:gs>
            </a:gsLst>
            <a:lin ang="8100000" scaled="1"/>
            <a:tileRect/>
          </a:gradFill>
        </p:spPr>
        <p:txBody>
          <a:bodyPr wrap="square" rtlCol="0">
            <a:spAutoFit/>
          </a:bodyPr>
          <a:lstStyle/>
          <a:p>
            <a:endParaRPr lang="en-US"/>
          </a:p>
        </p:txBody>
      </p:sp>
      <p:sp>
        <p:nvSpPr>
          <p:cNvPr id="6" name="TextBox 5"/>
          <p:cNvSpPr txBox="1"/>
          <p:nvPr/>
        </p:nvSpPr>
        <p:spPr>
          <a:xfrm>
            <a:off x="1004047" y="351789"/>
            <a:ext cx="6633882" cy="1015663"/>
          </a:xfrm>
          <a:prstGeom prst="rect">
            <a:avLst/>
          </a:prstGeom>
          <a:noFill/>
        </p:spPr>
        <p:txBody>
          <a:bodyPr wrap="square" rtlCol="0">
            <a:spAutoFit/>
          </a:bodyPr>
          <a:lstStyle/>
          <a:p>
            <a:r>
              <a:rPr lang="en-US" sz="6000">
                <a:latin typeface="Algerian" panose="04020705040A02060702" pitchFamily="82" charset="0"/>
                <a:ea typeface="Apple Chancery" charset="0"/>
                <a:cs typeface="Apple Chancery" charset="0"/>
              </a:rPr>
              <a:t>RULES</a:t>
            </a:r>
          </a:p>
        </p:txBody>
      </p:sp>
      <p:sp>
        <p:nvSpPr>
          <p:cNvPr id="7" name="TextBox 6"/>
          <p:cNvSpPr txBox="1"/>
          <p:nvPr/>
        </p:nvSpPr>
        <p:spPr>
          <a:xfrm>
            <a:off x="412375" y="1488142"/>
            <a:ext cx="5393001" cy="1046440"/>
          </a:xfrm>
          <a:prstGeom prst="rect">
            <a:avLst/>
          </a:prstGeom>
          <a:noFill/>
        </p:spPr>
        <p:txBody>
          <a:bodyPr wrap="square" rtlCol="0">
            <a:spAutoFit/>
          </a:bodyPr>
          <a:lstStyle/>
          <a:p>
            <a:r>
              <a:rPr lang="en-US" sz="1400" b="1" u="sng">
                <a:latin typeface="Arial Rounded MT Bold" charset="0"/>
                <a:ea typeface="Arial Rounded MT Bold" charset="0"/>
                <a:cs typeface="Arial Rounded MT Bold" charset="0"/>
              </a:rPr>
              <a:t>Crew Strength </a:t>
            </a:r>
          </a:p>
          <a:p>
            <a:r>
              <a:rPr lang="en-US" sz="1400">
                <a:latin typeface="Arial Rounded MT Bold" charset="0"/>
                <a:ea typeface="Arial Rounded MT Bold" charset="0"/>
                <a:cs typeface="Arial Rounded MT Bold" charset="0"/>
              </a:rPr>
              <a:t>Movement speed = Total number on cards </a:t>
            </a:r>
          </a:p>
          <a:p>
            <a:r>
              <a:rPr lang="en-US" sz="1400">
                <a:latin typeface="Arial Rounded MT Bold" charset="0"/>
                <a:ea typeface="Arial Rounded MT Bold" charset="0"/>
                <a:cs typeface="Arial Rounded MT Bold" charset="0"/>
              </a:rPr>
              <a:t>Fighting strength = Range of red-black cards </a:t>
            </a:r>
          </a:p>
          <a:p>
            <a:endParaRPr lang="en-US" sz="2000">
              <a:latin typeface="Arial Rounded MT Bold" charset="0"/>
              <a:ea typeface="Arial Rounded MT Bold" charset="0"/>
              <a:cs typeface="Arial Rounded MT Bold" charset="0"/>
            </a:endParaRPr>
          </a:p>
        </p:txBody>
      </p:sp>
      <p:sp>
        <p:nvSpPr>
          <p:cNvPr id="8" name="TextBox 7"/>
          <p:cNvSpPr txBox="1"/>
          <p:nvPr/>
        </p:nvSpPr>
        <p:spPr>
          <a:xfrm>
            <a:off x="6091084" y="2625424"/>
            <a:ext cx="5914325" cy="1384995"/>
          </a:xfrm>
          <a:prstGeom prst="rect">
            <a:avLst/>
          </a:prstGeom>
          <a:noFill/>
        </p:spPr>
        <p:txBody>
          <a:bodyPr wrap="square" rtlCol="0">
            <a:spAutoFit/>
          </a:bodyPr>
          <a:lstStyle/>
          <a:p>
            <a:endParaRPr lang="en-US" sz="1400">
              <a:latin typeface="Arial Rounded MT Bold" charset="0"/>
              <a:ea typeface="Arial Rounded MT Bold" charset="0"/>
              <a:cs typeface="Arial Rounded MT Bold" charset="0"/>
            </a:endParaRPr>
          </a:p>
          <a:p>
            <a:r>
              <a:rPr lang="en-US" sz="1400" b="1" u="sng">
                <a:latin typeface="Arial Rounded MT Bold" charset="0"/>
                <a:ea typeface="Arial Rounded MT Bold" charset="0"/>
                <a:cs typeface="Arial Rounded MT Bold" charset="0"/>
              </a:rPr>
              <a:t>Movement </a:t>
            </a:r>
          </a:p>
          <a:p>
            <a:pPr marL="342900" indent="-342900">
              <a:buFont typeface="Arial" charset="0"/>
              <a:buChar char="•"/>
            </a:pPr>
            <a:r>
              <a:rPr lang="en-US" sz="1400">
                <a:latin typeface="Arial Rounded MT Bold" charset="0"/>
                <a:ea typeface="Arial Rounded MT Bold" charset="0"/>
                <a:cs typeface="Arial Rounded MT Bold" charset="0"/>
              </a:rPr>
              <a:t>Must move in  a straight line to the maximum sailing strength. </a:t>
            </a:r>
          </a:p>
          <a:p>
            <a:pPr marL="342900" indent="-342900">
              <a:buFont typeface="Arial" charset="0"/>
              <a:buChar char="•"/>
            </a:pPr>
            <a:r>
              <a:rPr lang="en-US" sz="1400">
                <a:latin typeface="Arial Rounded MT Bold" charset="0"/>
                <a:ea typeface="Arial Rounded MT Bold" charset="0"/>
                <a:cs typeface="Arial Rounded MT Bold" charset="0"/>
              </a:rPr>
              <a:t>Able to the boat to face a new direction at the end of turn. </a:t>
            </a:r>
          </a:p>
          <a:p>
            <a:pPr marL="342900" indent="-342900">
              <a:buFont typeface="Arial" charset="0"/>
              <a:buChar char="•"/>
            </a:pPr>
            <a:r>
              <a:rPr lang="en-US" sz="1400">
                <a:latin typeface="Arial Rounded MT Bold" charset="0"/>
                <a:ea typeface="Arial Rounded MT Bold" charset="0"/>
                <a:cs typeface="Arial Rounded MT Bold" charset="0"/>
              </a:rPr>
              <a:t>A player who losses all their crew cards may move one space at a time.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89" y="2448700"/>
            <a:ext cx="2786287" cy="1668268"/>
          </a:xfrm>
          <a:prstGeom prst="rect">
            <a:avLst/>
          </a:prstGeom>
        </p:spPr>
      </p:pic>
      <p:sp>
        <p:nvSpPr>
          <p:cNvPr id="11" name="Terminator 10">
            <a:hlinkClick r:id="rId4" action="ppaction://hlinksldjump"/>
          </p:cNvPr>
          <p:cNvSpPr/>
          <p:nvPr/>
        </p:nvSpPr>
        <p:spPr>
          <a:xfrm>
            <a:off x="9356651" y="5830807"/>
            <a:ext cx="2488019" cy="633787"/>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Rounded MT Bold" charset="0"/>
                <a:ea typeface="Arial Rounded MT Bold" charset="0"/>
                <a:cs typeface="Arial Rounded MT Bold" charset="0"/>
              </a:rPr>
              <a:t>Return to menu </a:t>
            </a:r>
          </a:p>
        </p:txBody>
      </p:sp>
      <p:sp>
        <p:nvSpPr>
          <p:cNvPr id="15" name="TextBox 14"/>
          <p:cNvSpPr txBox="1"/>
          <p:nvPr/>
        </p:nvSpPr>
        <p:spPr>
          <a:xfrm>
            <a:off x="421635" y="4333322"/>
            <a:ext cx="7834325" cy="2308324"/>
          </a:xfrm>
          <a:prstGeom prst="rect">
            <a:avLst/>
          </a:prstGeom>
          <a:noFill/>
        </p:spPr>
        <p:txBody>
          <a:bodyPr wrap="square" rtlCol="0">
            <a:spAutoFit/>
          </a:bodyPr>
          <a:lstStyle/>
          <a:p>
            <a:r>
              <a:rPr lang="en-US" sz="1600"/>
              <a:t>Fighting</a:t>
            </a:r>
          </a:p>
          <a:p>
            <a:pPr marL="285750" indent="-285750">
              <a:buFont typeface="Arial" charset="0"/>
              <a:buChar char="•"/>
            </a:pPr>
            <a:r>
              <a:rPr lang="en-US" sz="1600"/>
              <a:t>If more than one player is on the same square, either player can declare an attack.</a:t>
            </a:r>
          </a:p>
          <a:p>
            <a:pPr marL="285750" indent="-285750">
              <a:buFont typeface="Arial" charset="0"/>
              <a:buChar char="•"/>
            </a:pPr>
            <a:r>
              <a:rPr lang="en-US" sz="1600"/>
              <a:t>The players fighting strength will be shown on the screen.</a:t>
            </a:r>
          </a:p>
          <a:p>
            <a:pPr marL="285750" indent="-285750">
              <a:buFont typeface="Arial" charset="0"/>
              <a:buChar char="•"/>
            </a:pPr>
            <a:r>
              <a:rPr lang="en-US" sz="1600"/>
              <a:t>The winner is able to chose a maximum of two treasures. </a:t>
            </a:r>
          </a:p>
          <a:p>
            <a:pPr marL="285750" indent="-285750">
              <a:buFont typeface="Arial" charset="0"/>
              <a:buChar char="•"/>
            </a:pPr>
            <a:r>
              <a:rPr lang="en-US" sz="1600"/>
              <a:t>If the winner does not have enough space they receive the two lowest crew cards. </a:t>
            </a:r>
          </a:p>
          <a:p>
            <a:pPr marL="285750" indent="-285750">
              <a:buFont typeface="Arial" charset="0"/>
              <a:buChar char="•"/>
            </a:pPr>
            <a:r>
              <a:rPr lang="en-US" sz="1600"/>
              <a:t>The loser is then forced to move to their maximum sailing strength away from the winner.</a:t>
            </a:r>
          </a:p>
          <a:p>
            <a:pPr marL="285750" indent="-285750">
              <a:buFont typeface="Arial" charset="0"/>
              <a:buChar char="•"/>
            </a:pPr>
            <a:r>
              <a:rPr lang="en-US" sz="1600"/>
              <a:t>If it</a:t>
            </a:r>
            <a:r>
              <a:rPr lang="mr-IN" sz="1600"/>
              <a:t>’</a:t>
            </a:r>
            <a:r>
              <a:rPr lang="en-US" sz="1600"/>
              <a:t>s a draw then the attacked player gets a free move to move away from the attacker.   </a:t>
            </a:r>
          </a:p>
          <a:p>
            <a:endParaRPr lang="en-US" sz="1600"/>
          </a:p>
        </p:txBody>
      </p:sp>
      <p:pic>
        <p:nvPicPr>
          <p:cNvPr id="16" name="Picture 15"/>
          <p:cNvPicPr>
            <a:picLocks noChangeAspect="1"/>
          </p:cNvPicPr>
          <p:nvPr/>
        </p:nvPicPr>
        <p:blipFill rotWithShape="1">
          <a:blip r:embed="rId5"/>
          <a:srcRect l="39225" t="16220"/>
          <a:stretch/>
        </p:blipFill>
        <p:spPr>
          <a:xfrm>
            <a:off x="5682342" y="-533400"/>
            <a:ext cx="7409733" cy="5742823"/>
          </a:xfrm>
          <a:prstGeom prst="rect">
            <a:avLst/>
          </a:prstGeom>
        </p:spPr>
      </p:pic>
      <p:pic>
        <p:nvPicPr>
          <p:cNvPr id="17" name="Picture 16"/>
          <p:cNvPicPr>
            <a:picLocks noChangeAspect="1"/>
          </p:cNvPicPr>
          <p:nvPr/>
        </p:nvPicPr>
        <p:blipFill>
          <a:blip r:embed="rId6"/>
          <a:stretch>
            <a:fillRect/>
          </a:stretch>
        </p:blipFill>
        <p:spPr>
          <a:xfrm>
            <a:off x="2159960" y="-1645230"/>
            <a:ext cx="12192000" cy="6854653"/>
          </a:xfrm>
          <a:prstGeom prst="rect">
            <a:avLst/>
          </a:prstGeom>
        </p:spPr>
      </p:pic>
      <p:pic>
        <p:nvPicPr>
          <p:cNvPr id="18" name="Picture 17"/>
          <p:cNvPicPr>
            <a:picLocks noChangeAspect="1"/>
          </p:cNvPicPr>
          <p:nvPr/>
        </p:nvPicPr>
        <p:blipFill>
          <a:blip r:embed="rId7"/>
          <a:stretch>
            <a:fillRect/>
          </a:stretch>
        </p:blipFill>
        <p:spPr>
          <a:xfrm>
            <a:off x="3177112" y="-1645230"/>
            <a:ext cx="12192000" cy="6854653"/>
          </a:xfrm>
          <a:prstGeom prst="rect">
            <a:avLst/>
          </a:prstGeom>
        </p:spPr>
      </p:pic>
      <p:sp>
        <p:nvSpPr>
          <p:cNvPr id="12" name="Rectangle 11"/>
          <p:cNvSpPr/>
          <p:nvPr/>
        </p:nvSpPr>
        <p:spPr>
          <a:xfrm>
            <a:off x="8308944" y="3970998"/>
            <a:ext cx="1478604" cy="12975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Clicking the “Return to Menu” button, allowing the user to return to the main menu [U01]</a:t>
            </a:r>
          </a:p>
        </p:txBody>
      </p:sp>
      <p:cxnSp>
        <p:nvCxnSpPr>
          <p:cNvPr id="3" name="Straight Arrow Connector 2"/>
          <p:cNvCxnSpPr/>
          <p:nvPr/>
        </p:nvCxnSpPr>
        <p:spPr>
          <a:xfrm>
            <a:off x="9173817" y="4919870"/>
            <a:ext cx="874644" cy="1058517"/>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7410671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2388" y="1502"/>
            <a:ext cx="12299470" cy="6856497"/>
          </a:xfrm>
          <a:prstGeom prst="rect">
            <a:avLst/>
          </a:prstGeom>
        </p:spPr>
      </p:pic>
      <p:pic>
        <p:nvPicPr>
          <p:cNvPr id="5" name="Picture 4"/>
          <p:cNvPicPr>
            <a:picLocks noChangeAspect="1"/>
          </p:cNvPicPr>
          <p:nvPr/>
        </p:nvPicPr>
        <p:blipFill>
          <a:blip r:embed="rId5"/>
          <a:stretch>
            <a:fillRect/>
          </a:stretch>
        </p:blipFill>
        <p:spPr>
          <a:xfrm>
            <a:off x="2846411" y="3429750"/>
            <a:ext cx="792531" cy="445581"/>
          </a:xfrm>
          <a:prstGeom prst="rect">
            <a:avLst/>
          </a:prstGeom>
        </p:spPr>
      </p:pic>
      <p:sp>
        <p:nvSpPr>
          <p:cNvPr id="16" name="Rectangle 15"/>
          <p:cNvSpPr/>
          <p:nvPr/>
        </p:nvSpPr>
        <p:spPr>
          <a:xfrm>
            <a:off x="2846411" y="4673600"/>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Once one of the users’ ships is adjacent for one of the tiles by Treasure Island, the screen will darker as the user draws a chance card.</a:t>
            </a:r>
            <a:endParaRPr lang="en-US" sz="1050" dirty="0">
              <a:solidFill>
                <a:schemeClr val="tx1"/>
              </a:solidFill>
            </a:endParaRPr>
          </a:p>
        </p:txBody>
      </p:sp>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sp>
        <p:nvSpPr>
          <p:cNvPr id="11" name="Oval 10"/>
          <p:cNvSpPr/>
          <p:nvPr/>
        </p:nvSpPr>
        <p:spPr>
          <a:xfrm>
            <a:off x="3110519" y="2750820"/>
            <a:ext cx="1702853" cy="1537716"/>
          </a:xfrm>
          <a:prstGeom prst="ellipse">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5" name="Picture 14"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7" name="Picture 16"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9" name="Picture 18"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spTree>
    <p:custDataLst>
      <p:tags r:id="rId1"/>
    </p:custDataLst>
    <p:extLst>
      <p:ext uri="{BB962C8B-B14F-4D97-AF65-F5344CB8AC3E}">
        <p14:creationId xmlns:p14="http://schemas.microsoft.com/office/powerpoint/2010/main" val="521710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2388" y="1502"/>
            <a:ext cx="12299470" cy="6856497"/>
          </a:xfrm>
          <a:prstGeom prst="rect">
            <a:avLst/>
          </a:prstGeom>
        </p:spPr>
      </p:pic>
      <p:pic>
        <p:nvPicPr>
          <p:cNvPr id="5" name="Picture 4"/>
          <p:cNvPicPr>
            <a:picLocks noChangeAspect="1"/>
          </p:cNvPicPr>
          <p:nvPr/>
        </p:nvPicPr>
        <p:blipFill>
          <a:blip r:embed="rId5"/>
          <a:stretch>
            <a:fillRect/>
          </a:stretch>
        </p:blipFill>
        <p:spPr>
          <a:xfrm>
            <a:off x="2846411" y="3429750"/>
            <a:ext cx="792531" cy="445581"/>
          </a:xfrm>
          <a:prstGeom prst="rect">
            <a:avLst/>
          </a:prstGeom>
        </p:spPr>
      </p:pic>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sp>
        <p:nvSpPr>
          <p:cNvPr id="11" name="Oval 10"/>
          <p:cNvSpPr/>
          <p:nvPr/>
        </p:nvSpPr>
        <p:spPr>
          <a:xfrm>
            <a:off x="3110519" y="2750820"/>
            <a:ext cx="1702853" cy="1537716"/>
          </a:xfrm>
          <a:prstGeom prst="ellipse">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5" name="Picture 14"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7" name="Picture 16"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9" name="Picture 18"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sp>
        <p:nvSpPr>
          <p:cNvPr id="2" name="Rectangle 1"/>
          <p:cNvSpPr/>
          <p:nvPr/>
        </p:nvSpPr>
        <p:spPr>
          <a:xfrm>
            <a:off x="-210312" y="-73152"/>
            <a:ext cx="12591288" cy="7132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5737" y="1188778"/>
            <a:ext cx="7496653" cy="4214810"/>
          </a:xfrm>
          <a:prstGeom prst="rect">
            <a:avLst/>
          </a:prstGeom>
        </p:spPr>
      </p:pic>
      <p:sp>
        <p:nvSpPr>
          <p:cNvPr id="12" name="TextBox 11"/>
          <p:cNvSpPr txBox="1"/>
          <p:nvPr/>
        </p:nvSpPr>
        <p:spPr>
          <a:xfrm>
            <a:off x="2241092" y="987609"/>
            <a:ext cx="7673374" cy="1077218"/>
          </a:xfrm>
          <a:prstGeom prst="rect">
            <a:avLst/>
          </a:prstGeom>
          <a:noFill/>
        </p:spPr>
        <p:txBody>
          <a:bodyPr wrap="square" rtlCol="0">
            <a:spAutoFit/>
          </a:bodyPr>
          <a:lstStyle/>
          <a:p>
            <a:pPr algn="ctr"/>
            <a:r>
              <a:rPr lang="en-GB" sz="3200" dirty="0" smtClean="0">
                <a:solidFill>
                  <a:schemeClr val="bg1"/>
                </a:solidFill>
                <a:latin typeface="Franklin Gothic Demi" panose="020B0703020102020204" pitchFamily="34" charset="0"/>
              </a:rPr>
              <a:t>From drawing a chance card at Treasure Island, you have found…</a:t>
            </a:r>
            <a:endParaRPr lang="en-GB" sz="3200" dirty="0">
              <a:solidFill>
                <a:schemeClr val="bg1"/>
              </a:solidFill>
              <a:latin typeface="Franklin Gothic Demi" panose="020B0703020102020204" pitchFamily="34" charset="0"/>
            </a:endParaRPr>
          </a:p>
        </p:txBody>
      </p:sp>
      <p:sp>
        <p:nvSpPr>
          <p:cNvPr id="13" name="TextBox 12"/>
          <p:cNvSpPr txBox="1"/>
          <p:nvPr/>
        </p:nvSpPr>
        <p:spPr>
          <a:xfrm>
            <a:off x="2522541" y="4394464"/>
            <a:ext cx="7673374" cy="1938992"/>
          </a:xfrm>
          <a:prstGeom prst="rect">
            <a:avLst/>
          </a:prstGeom>
          <a:noFill/>
        </p:spPr>
        <p:txBody>
          <a:bodyPr wrap="square" rtlCol="0">
            <a:spAutoFit/>
          </a:bodyPr>
          <a:lstStyle/>
          <a:p>
            <a:pPr algn="ctr"/>
            <a:r>
              <a:rPr lang="en-GB" sz="2400" dirty="0" smtClean="0">
                <a:solidFill>
                  <a:schemeClr val="bg1"/>
                </a:solidFill>
                <a:latin typeface="Franklin Gothic Demi" panose="020B0703020102020204" pitchFamily="34" charset="0"/>
              </a:rPr>
              <a:t>Long John Silver! </a:t>
            </a:r>
          </a:p>
          <a:p>
            <a:pPr algn="ctr"/>
            <a:endParaRPr lang="en-GB" sz="2400" dirty="0">
              <a:solidFill>
                <a:schemeClr val="bg1"/>
              </a:solidFill>
              <a:latin typeface="Franklin Gothic Demi" panose="020B0703020102020204" pitchFamily="34" charset="0"/>
            </a:endParaRPr>
          </a:p>
          <a:p>
            <a:pPr algn="ctr"/>
            <a:r>
              <a:rPr lang="en-GB" sz="2400" dirty="0" smtClean="0">
                <a:solidFill>
                  <a:schemeClr val="bg1"/>
                </a:solidFill>
                <a:latin typeface="Franklin Gothic Demi" panose="020B0703020102020204" pitchFamily="34" charset="0"/>
              </a:rPr>
              <a:t>You may exchange Long John Silver for crew cards up to 5 points in value at any port that has crew for sale. You may buy him for one treasure to the port.</a:t>
            </a:r>
            <a:endParaRPr lang="en-GB" sz="2400" dirty="0">
              <a:solidFill>
                <a:schemeClr val="bg1"/>
              </a:solidFill>
              <a:latin typeface="Franklin Gothic Demi" panose="020B0703020102020204" pitchFamily="34" charset="0"/>
            </a:endParaRPr>
          </a:p>
        </p:txBody>
      </p:sp>
    </p:spTree>
    <p:custDataLst>
      <p:tags r:id="rId1"/>
    </p:custDataLst>
    <p:extLst>
      <p:ext uri="{BB962C8B-B14F-4D97-AF65-F5344CB8AC3E}">
        <p14:creationId xmlns:p14="http://schemas.microsoft.com/office/powerpoint/2010/main" val="16009382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6600"/>
              <a:t>Buccaneer Scenarios</a:t>
            </a:r>
          </a:p>
        </p:txBody>
      </p:sp>
      <p:sp>
        <p:nvSpPr>
          <p:cNvPr id="3" name="Content Placeholder 2"/>
          <p:cNvSpPr>
            <a:spLocks noGrp="1"/>
          </p:cNvSpPr>
          <p:nvPr>
            <p:ph idx="1"/>
          </p:nvPr>
        </p:nvSpPr>
        <p:spPr>
          <a:xfrm>
            <a:off x="838200" y="3541409"/>
            <a:ext cx="10515600" cy="4351338"/>
          </a:xfrm>
        </p:spPr>
        <p:txBody>
          <a:bodyPr>
            <a:normAutofit/>
          </a:bodyPr>
          <a:lstStyle/>
          <a:p>
            <a:pPr marL="0" indent="0" algn="ctr">
              <a:buNone/>
            </a:pPr>
            <a:r>
              <a:rPr lang="en-GB" sz="3200" dirty="0" smtClean="0"/>
              <a:t>Scenario 10  –Chance card [U16]</a:t>
            </a:r>
          </a:p>
          <a:p>
            <a:pPr marL="0" indent="0" algn="ctr">
              <a:buNone/>
            </a:pPr>
            <a:r>
              <a:rPr lang="en-GB" sz="3200" dirty="0" smtClean="0"/>
              <a:t>Long john silver only - currently</a:t>
            </a:r>
            <a:endParaRPr lang="en-GB" sz="3200" dirty="0"/>
          </a:p>
        </p:txBody>
      </p:sp>
    </p:spTree>
    <p:custDataLst>
      <p:tags r:id="rId1"/>
    </p:custDataLst>
    <p:extLst>
      <p:ext uri="{BB962C8B-B14F-4D97-AF65-F5344CB8AC3E}">
        <p14:creationId xmlns:p14="http://schemas.microsoft.com/office/powerpoint/2010/main" val="505493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52388" y="1502"/>
            <a:ext cx="12299470" cy="6856497"/>
          </a:xfrm>
          <a:prstGeom prst="rect">
            <a:avLst/>
          </a:prstGeom>
        </p:spPr>
      </p:pic>
      <p:pic>
        <p:nvPicPr>
          <p:cNvPr id="5" name="Picture 4"/>
          <p:cNvPicPr>
            <a:picLocks noChangeAspect="1"/>
          </p:cNvPicPr>
          <p:nvPr/>
        </p:nvPicPr>
        <p:blipFill>
          <a:blip r:embed="rId5"/>
          <a:stretch>
            <a:fillRect/>
          </a:stretch>
        </p:blipFill>
        <p:spPr>
          <a:xfrm>
            <a:off x="2909654" y="3424334"/>
            <a:ext cx="693588" cy="389953"/>
          </a:xfrm>
          <a:prstGeom prst="rect">
            <a:avLst/>
          </a:prstGeom>
        </p:spPr>
      </p:pic>
      <p:sp>
        <p:nvSpPr>
          <p:cNvPr id="16" name="Rectangle 15"/>
          <p:cNvSpPr/>
          <p:nvPr/>
        </p:nvSpPr>
        <p:spPr>
          <a:xfrm>
            <a:off x="2846411" y="4673600"/>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After the chance card’s effects have been applied, the user then is allowed to rotate their ship before the end of the turn.</a:t>
            </a:r>
            <a:endParaRPr lang="en-US" sz="1050" dirty="0">
              <a:solidFill>
                <a:schemeClr val="tx1"/>
              </a:solidFill>
            </a:endParaRPr>
          </a:p>
        </p:txBody>
      </p:sp>
      <p:sp>
        <p:nvSpPr>
          <p:cNvPr id="3" name="TextBox 2">
            <a:hlinkClick r:id="rId6" action="ppaction://hlinksldjump"/>
          </p:cNvPr>
          <p:cNvSpPr txBox="1"/>
          <p:nvPr/>
        </p:nvSpPr>
        <p:spPr>
          <a:xfrm>
            <a:off x="8094133" y="4385733"/>
            <a:ext cx="3640667" cy="440267"/>
          </a:xfrm>
          <a:prstGeom prst="rect">
            <a:avLst/>
          </a:prstGeom>
          <a:noFill/>
        </p:spPr>
        <p:txBody>
          <a:bodyPr wrap="square" rtlCol="0">
            <a:spAutoFit/>
          </a:bodyPr>
          <a:lstStyle/>
          <a:p>
            <a:endParaRPr lang="en-US"/>
          </a:p>
        </p:txBody>
      </p:sp>
      <p:sp>
        <p:nvSpPr>
          <p:cNvPr id="11" name="Oval 10"/>
          <p:cNvSpPr/>
          <p:nvPr/>
        </p:nvSpPr>
        <p:spPr>
          <a:xfrm>
            <a:off x="7445525" y="2301293"/>
            <a:ext cx="4355894" cy="2014262"/>
          </a:xfrm>
          <a:prstGeom prst="ellipse">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5" name="Picture 14" descr="Buccaneer - Crew Cards.png"/>
          <p:cNvPicPr>
            <a:picLocks noChangeAspect="1"/>
          </p:cNvPicPr>
          <p:nvPr/>
        </p:nvPicPr>
        <p:blipFill>
          <a:blip r:embed="rId7"/>
          <a:srcRect l="11074" t="14007" r="79410" b="63457"/>
          <a:stretch>
            <a:fillRect/>
          </a:stretch>
        </p:blipFill>
        <p:spPr>
          <a:xfrm>
            <a:off x="8240736" y="2886113"/>
            <a:ext cx="632327" cy="844622"/>
          </a:xfrm>
          <a:prstGeom prst="rect">
            <a:avLst/>
          </a:prstGeom>
        </p:spPr>
      </p:pic>
      <p:pic>
        <p:nvPicPr>
          <p:cNvPr id="17" name="Picture 16" descr="Buccaneer - Crew Cards.png"/>
          <p:cNvPicPr>
            <a:picLocks noChangeAspect="1"/>
          </p:cNvPicPr>
          <p:nvPr/>
        </p:nvPicPr>
        <p:blipFill>
          <a:blip r:embed="rId7"/>
          <a:srcRect l="22829" t="14830" r="67831" b="63167"/>
          <a:stretch>
            <a:fillRect/>
          </a:stretch>
        </p:blipFill>
        <p:spPr>
          <a:xfrm>
            <a:off x="8936744" y="2886113"/>
            <a:ext cx="626111" cy="832056"/>
          </a:xfrm>
          <a:prstGeom prst="rect">
            <a:avLst/>
          </a:prstGeom>
        </p:spPr>
      </p:pic>
      <p:pic>
        <p:nvPicPr>
          <p:cNvPr id="19" name="Picture 18" descr="Buccaneer - Crew Cards.png"/>
          <p:cNvPicPr>
            <a:picLocks noChangeAspect="1"/>
          </p:cNvPicPr>
          <p:nvPr/>
        </p:nvPicPr>
        <p:blipFill>
          <a:blip r:embed="rId7"/>
          <a:srcRect l="22829" t="14830" r="67831" b="63167"/>
          <a:stretch>
            <a:fillRect/>
          </a:stretch>
        </p:blipFill>
        <p:spPr>
          <a:xfrm>
            <a:off x="9623472" y="2876833"/>
            <a:ext cx="631992" cy="838701"/>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31495" t="28817" r="37118" b="17385"/>
          <a:stretch/>
        </p:blipFill>
        <p:spPr>
          <a:xfrm>
            <a:off x="2486446" y="2946210"/>
            <a:ext cx="1397000" cy="13462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0212" y="1971720"/>
            <a:ext cx="4685211" cy="2634146"/>
          </a:xfrm>
          <a:prstGeom prst="rect">
            <a:avLst/>
          </a:prstGeom>
        </p:spPr>
      </p:pic>
      <p:sp>
        <p:nvSpPr>
          <p:cNvPr id="14" name="Rectangle 13"/>
          <p:cNvSpPr/>
          <p:nvPr/>
        </p:nvSpPr>
        <p:spPr>
          <a:xfrm>
            <a:off x="5183414" y="2814144"/>
            <a:ext cx="2074071" cy="12203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NOTE: Because Long John Silver is a type of chance card that stays with the user, it is added to the user’s information along with the rest of their crew cards</a:t>
            </a:r>
            <a:endParaRPr lang="en-US" sz="1050" dirty="0">
              <a:solidFill>
                <a:schemeClr val="tx1"/>
              </a:solidFill>
            </a:endParaRPr>
          </a:p>
        </p:txBody>
      </p:sp>
      <p:cxnSp>
        <p:nvCxnSpPr>
          <p:cNvPr id="18" name="Straight Arrow Connector 17"/>
          <p:cNvCxnSpPr>
            <a:cxnSpLocks/>
          </p:cNvCxnSpPr>
          <p:nvPr/>
        </p:nvCxnSpPr>
        <p:spPr>
          <a:xfrm flipV="1">
            <a:off x="7165321" y="3619310"/>
            <a:ext cx="928683" cy="19788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684394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6600"/>
              <a:t>Buccaneer Scenarios</a:t>
            </a:r>
          </a:p>
        </p:txBody>
      </p:sp>
      <p:sp>
        <p:nvSpPr>
          <p:cNvPr id="3" name="Content Placeholder 2"/>
          <p:cNvSpPr>
            <a:spLocks noGrp="1"/>
          </p:cNvSpPr>
          <p:nvPr>
            <p:ph idx="1"/>
          </p:nvPr>
        </p:nvSpPr>
        <p:spPr>
          <a:xfrm>
            <a:off x="838200" y="3541409"/>
            <a:ext cx="10515600" cy="4351338"/>
          </a:xfrm>
        </p:spPr>
        <p:txBody>
          <a:bodyPr>
            <a:normAutofit/>
          </a:bodyPr>
          <a:lstStyle/>
          <a:p>
            <a:pPr marL="0" indent="0" algn="ctr">
              <a:buNone/>
            </a:pPr>
            <a:r>
              <a:rPr lang="en-GB" sz="3200" dirty="0" smtClean="0"/>
              <a:t>Scenario 11  – Islands[U17/18/19]</a:t>
            </a:r>
          </a:p>
        </p:txBody>
      </p:sp>
    </p:spTree>
    <p:custDataLst>
      <p:tags r:id="rId1"/>
    </p:custDataLst>
    <p:extLst>
      <p:ext uri="{BB962C8B-B14F-4D97-AF65-F5344CB8AC3E}">
        <p14:creationId xmlns:p14="http://schemas.microsoft.com/office/powerpoint/2010/main" val="25605893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302166" cy="6858000"/>
          </a:xfrm>
          <a:prstGeom prst="rect">
            <a:avLst/>
          </a:prstGeom>
        </p:spPr>
      </p:pic>
      <p:pic>
        <p:nvPicPr>
          <p:cNvPr id="17" name="Picture 16"/>
          <p:cNvPicPr>
            <a:picLocks noChangeAspect="1"/>
          </p:cNvPicPr>
          <p:nvPr/>
        </p:nvPicPr>
        <p:blipFill>
          <a:blip r:embed="rId4"/>
          <a:stretch>
            <a:fillRect/>
          </a:stretch>
        </p:blipFill>
        <p:spPr>
          <a:xfrm>
            <a:off x="907442" y="437736"/>
            <a:ext cx="792531" cy="445581"/>
          </a:xfrm>
          <a:prstGeom prst="rect">
            <a:avLst/>
          </a:prstGeom>
        </p:spPr>
      </p:pic>
      <p:sp>
        <p:nvSpPr>
          <p:cNvPr id="7" name="TextBox 6">
            <a:hlinkClick r:id="rId5" action="ppaction://hlinksldjump"/>
          </p:cNvPr>
          <p:cNvSpPr txBox="1"/>
          <p:nvPr/>
        </p:nvSpPr>
        <p:spPr>
          <a:xfrm>
            <a:off x="8060267" y="5892800"/>
            <a:ext cx="3742266" cy="4487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hlinkClick r:id="rId5" action="ppaction://hlinksldjump"/>
          </p:cNvPr>
          <p:cNvSpPr txBox="1"/>
          <p:nvPr/>
        </p:nvSpPr>
        <p:spPr>
          <a:xfrm>
            <a:off x="8061960" y="5876380"/>
            <a:ext cx="3789680" cy="5460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hlinkClick r:id="rId6" action="ppaction://hlinksldjump"/>
          </p:cNvPr>
          <p:cNvSpPr txBox="1"/>
          <p:nvPr/>
        </p:nvSpPr>
        <p:spPr>
          <a:xfrm>
            <a:off x="8077261" y="5095188"/>
            <a:ext cx="3789680" cy="5460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hlinkClick r:id="rId7" action="ppaction://hlinksldjump"/>
          </p:cNvPr>
          <p:cNvSpPr txBox="1"/>
          <p:nvPr/>
        </p:nvSpPr>
        <p:spPr>
          <a:xfrm>
            <a:off x="8061960" y="4333241"/>
            <a:ext cx="3789680" cy="5460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a:off x="0" y="0"/>
            <a:ext cx="12302166" cy="6858000"/>
          </a:xfrm>
          <a:prstGeom prst="rect">
            <a:avLst/>
          </a:prstGeom>
          <a:solidFill>
            <a:schemeClr val="dk1">
              <a:alpha val="6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19" name="Group 18"/>
          <p:cNvGrpSpPr/>
          <p:nvPr/>
        </p:nvGrpSpPr>
        <p:grpSpPr>
          <a:xfrm>
            <a:off x="4349602" y="2546682"/>
            <a:ext cx="2391109" cy="1700077"/>
            <a:chOff x="4349602" y="938219"/>
            <a:chExt cx="2391109" cy="1700077"/>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9602" y="938219"/>
              <a:ext cx="2391109" cy="1463458"/>
            </a:xfrm>
            <a:prstGeom prst="rect">
              <a:avLst/>
            </a:prstGeom>
          </p:spPr>
        </p:pic>
        <p:sp>
          <p:nvSpPr>
            <p:cNvPr id="11" name="TextBox 10"/>
            <p:cNvSpPr txBox="1"/>
            <p:nvPr/>
          </p:nvSpPr>
          <p:spPr>
            <a:xfrm>
              <a:off x="4735121" y="1068636"/>
              <a:ext cx="1544493" cy="1569660"/>
            </a:xfrm>
            <a:prstGeom prst="rect">
              <a:avLst/>
            </a:prstGeom>
            <a:noFill/>
          </p:spPr>
          <p:txBody>
            <a:bodyPr wrap="square" rtlCol="0">
              <a:spAutoFit/>
            </a:bodyPr>
            <a:lstStyle/>
            <a:p>
              <a:pPr algn="ctr"/>
              <a:r>
                <a:rPr lang="en-GB" sz="1600" dirty="0" smtClean="0">
                  <a:latin typeface="Segoe Script" panose="020B0504020000000003" pitchFamily="34" charset="0"/>
                </a:rPr>
                <a:t>Anchor Bay</a:t>
              </a:r>
            </a:p>
            <a:p>
              <a:pPr algn="ctr"/>
              <a:r>
                <a:rPr lang="en-GB" sz="1600" dirty="0" smtClean="0">
                  <a:latin typeface="Segoe Script" panose="020B0504020000000003" pitchFamily="34" charset="0"/>
                </a:rPr>
                <a:t>Treasure </a:t>
              </a:r>
            </a:p>
            <a:p>
              <a:endParaRPr lang="en-GB" sz="1600" dirty="0">
                <a:latin typeface="Segoe Script" panose="020B0504020000000003" pitchFamily="34" charset="0"/>
              </a:endParaRPr>
            </a:p>
            <a:p>
              <a:r>
                <a:rPr lang="en-GB" sz="1600" dirty="0" smtClean="0">
                  <a:latin typeface="Segoe Script" panose="020B0504020000000003" pitchFamily="34" charset="0"/>
                </a:rPr>
                <a:t>     x2</a:t>
              </a:r>
            </a:p>
            <a:p>
              <a:endParaRPr lang="en-GB" sz="1600" dirty="0">
                <a:latin typeface="Segoe Script" panose="020B0504020000000003" pitchFamily="34" charset="0"/>
              </a:endParaRPr>
            </a:p>
            <a:p>
              <a:endParaRPr lang="en-GB" sz="1600" dirty="0" smtClean="0">
                <a:latin typeface="Segoe Script" panose="020B0504020000000003" pitchFamily="34" charset="0"/>
              </a:endParaRPr>
            </a:p>
          </p:txBody>
        </p:sp>
        <p:pic>
          <p:nvPicPr>
            <p:cNvPr id="13" name="Picture 12"/>
            <p:cNvPicPr>
              <a:picLocks noChangeAspect="1"/>
            </p:cNvPicPr>
            <p:nvPr/>
          </p:nvPicPr>
          <p:blipFill>
            <a:blip r:embed="rId9"/>
            <a:stretch>
              <a:fillRect/>
            </a:stretch>
          </p:blipFill>
          <p:spPr>
            <a:xfrm rot="20278153" flipH="1">
              <a:off x="4784956" y="1773699"/>
              <a:ext cx="414152" cy="346329"/>
            </a:xfrm>
            <a:prstGeom prst="rect">
              <a:avLst/>
            </a:prstGeom>
          </p:spPr>
        </p:pic>
      </p:gr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44446" y="4177057"/>
            <a:ext cx="2394073" cy="349268"/>
          </a:xfrm>
          <a:prstGeom prst="rect">
            <a:avLst/>
          </a:prstGeom>
        </p:spPr>
      </p:pic>
      <p:sp>
        <p:nvSpPr>
          <p:cNvPr id="16" name="TextBox 15"/>
          <p:cNvSpPr txBox="1"/>
          <p:nvPr/>
        </p:nvSpPr>
        <p:spPr>
          <a:xfrm>
            <a:off x="4803354" y="4228691"/>
            <a:ext cx="1476260" cy="307777"/>
          </a:xfrm>
          <a:prstGeom prst="rect">
            <a:avLst/>
          </a:prstGeom>
          <a:noFill/>
        </p:spPr>
        <p:txBody>
          <a:bodyPr wrap="square" rtlCol="0">
            <a:spAutoFit/>
          </a:bodyPr>
          <a:lstStyle/>
          <a:p>
            <a:pPr algn="ctr"/>
            <a:r>
              <a:rPr lang="en-GB" sz="1400" dirty="0" smtClean="0">
                <a:latin typeface="Segoe Script" panose="020B0504020000000003" pitchFamily="34" charset="0"/>
              </a:rPr>
              <a:t>OK</a:t>
            </a:r>
            <a:endParaRPr lang="en-GB" sz="1400" dirty="0">
              <a:latin typeface="Segoe Script" panose="020B0504020000000003" pitchFamily="34" charset="0"/>
            </a:endParaRPr>
          </a:p>
        </p:txBody>
      </p:sp>
    </p:spTree>
    <p:custDataLst>
      <p:tags r:id="rId1"/>
    </p:custDataLst>
    <p:extLst>
      <p:ext uri="{BB962C8B-B14F-4D97-AF65-F5344CB8AC3E}">
        <p14:creationId xmlns:p14="http://schemas.microsoft.com/office/powerpoint/2010/main" val="14430161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302166" cy="6858000"/>
          </a:xfrm>
          <a:prstGeom prst="rect">
            <a:avLst/>
          </a:prstGeom>
        </p:spPr>
      </p:pic>
      <p:pic>
        <p:nvPicPr>
          <p:cNvPr id="17" name="Picture 16"/>
          <p:cNvPicPr>
            <a:picLocks noChangeAspect="1"/>
          </p:cNvPicPr>
          <p:nvPr/>
        </p:nvPicPr>
        <p:blipFill>
          <a:blip r:embed="rId4"/>
          <a:stretch>
            <a:fillRect/>
          </a:stretch>
        </p:blipFill>
        <p:spPr>
          <a:xfrm>
            <a:off x="5270122" y="4845730"/>
            <a:ext cx="792531" cy="445581"/>
          </a:xfrm>
          <a:prstGeom prst="rect">
            <a:avLst/>
          </a:prstGeom>
        </p:spPr>
      </p:pic>
      <p:sp>
        <p:nvSpPr>
          <p:cNvPr id="7" name="TextBox 6">
            <a:hlinkClick r:id="rId5" action="ppaction://hlinksldjump"/>
          </p:cNvPr>
          <p:cNvSpPr txBox="1"/>
          <p:nvPr/>
        </p:nvSpPr>
        <p:spPr>
          <a:xfrm>
            <a:off x="8060267" y="5892800"/>
            <a:ext cx="3742266" cy="4487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hlinkClick r:id="rId5" action="ppaction://hlinksldjump"/>
          </p:cNvPr>
          <p:cNvSpPr txBox="1"/>
          <p:nvPr/>
        </p:nvSpPr>
        <p:spPr>
          <a:xfrm>
            <a:off x="8061960" y="5876380"/>
            <a:ext cx="3789680" cy="5460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hlinkClick r:id="rId6" action="ppaction://hlinksldjump"/>
          </p:cNvPr>
          <p:cNvSpPr txBox="1"/>
          <p:nvPr/>
        </p:nvSpPr>
        <p:spPr>
          <a:xfrm>
            <a:off x="8077261" y="5095188"/>
            <a:ext cx="3789680" cy="5460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hlinkClick r:id="rId7" action="ppaction://hlinksldjump"/>
          </p:cNvPr>
          <p:cNvSpPr txBox="1"/>
          <p:nvPr/>
        </p:nvSpPr>
        <p:spPr>
          <a:xfrm>
            <a:off x="8061960" y="4333241"/>
            <a:ext cx="3789680" cy="5460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p:cNvSpPr/>
          <p:nvPr/>
        </p:nvSpPr>
        <p:spPr>
          <a:xfrm>
            <a:off x="0" y="0"/>
            <a:ext cx="12302166" cy="6858000"/>
          </a:xfrm>
          <a:prstGeom prst="rect">
            <a:avLst/>
          </a:prstGeom>
          <a:solidFill>
            <a:schemeClr val="dk1">
              <a:alpha val="6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19" name="Group 18"/>
          <p:cNvGrpSpPr/>
          <p:nvPr/>
        </p:nvGrpSpPr>
        <p:grpSpPr>
          <a:xfrm>
            <a:off x="4349602" y="2546682"/>
            <a:ext cx="2391109" cy="1463458"/>
            <a:chOff x="4349602" y="938219"/>
            <a:chExt cx="2391109" cy="1463458"/>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9602" y="938219"/>
              <a:ext cx="2391109" cy="1463458"/>
            </a:xfrm>
            <a:prstGeom prst="rect">
              <a:avLst/>
            </a:prstGeom>
          </p:spPr>
        </p:pic>
        <p:sp>
          <p:nvSpPr>
            <p:cNvPr id="11" name="TextBox 10"/>
            <p:cNvSpPr txBox="1"/>
            <p:nvPr/>
          </p:nvSpPr>
          <p:spPr>
            <a:xfrm>
              <a:off x="4737254" y="1068636"/>
              <a:ext cx="1641513" cy="584775"/>
            </a:xfrm>
            <a:prstGeom prst="rect">
              <a:avLst/>
            </a:prstGeom>
            <a:noFill/>
          </p:spPr>
          <p:txBody>
            <a:bodyPr wrap="square" rtlCol="0">
              <a:spAutoFit/>
            </a:bodyPr>
            <a:lstStyle/>
            <a:p>
              <a:pPr algn="ctr"/>
              <a:r>
                <a:rPr lang="en-GB" sz="1600" dirty="0" smtClean="0">
                  <a:latin typeface="Segoe Script" panose="020B0504020000000003" pitchFamily="34" charset="0"/>
                </a:rPr>
                <a:t>Pirate Island </a:t>
              </a:r>
              <a:endParaRPr lang="en-GB" sz="1600" dirty="0">
                <a:latin typeface="Segoe Script" panose="020B0504020000000003" pitchFamily="34" charset="0"/>
              </a:endParaRPr>
            </a:p>
            <a:p>
              <a:endParaRPr lang="en-GB" sz="1600" dirty="0" smtClean="0">
                <a:latin typeface="Segoe Script" panose="020B0504020000000003" pitchFamily="34" charset="0"/>
              </a:endParaRPr>
            </a:p>
          </p:txBody>
        </p:sp>
      </p:gr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4446" y="4177057"/>
            <a:ext cx="2394073" cy="349268"/>
          </a:xfrm>
          <a:prstGeom prst="rect">
            <a:avLst/>
          </a:prstGeom>
        </p:spPr>
      </p:pic>
      <p:sp>
        <p:nvSpPr>
          <p:cNvPr id="16" name="TextBox 15"/>
          <p:cNvSpPr txBox="1"/>
          <p:nvPr/>
        </p:nvSpPr>
        <p:spPr>
          <a:xfrm>
            <a:off x="4803354" y="4228691"/>
            <a:ext cx="1476260" cy="307777"/>
          </a:xfrm>
          <a:prstGeom prst="rect">
            <a:avLst/>
          </a:prstGeom>
          <a:noFill/>
        </p:spPr>
        <p:txBody>
          <a:bodyPr wrap="square" rtlCol="0">
            <a:spAutoFit/>
          </a:bodyPr>
          <a:lstStyle/>
          <a:p>
            <a:pPr algn="ctr"/>
            <a:r>
              <a:rPr lang="en-GB" sz="1400" dirty="0" smtClean="0">
                <a:latin typeface="Segoe Script" panose="020B0504020000000003" pitchFamily="34" charset="0"/>
              </a:rPr>
              <a:t>OK</a:t>
            </a:r>
            <a:endParaRPr lang="en-GB" sz="1400" dirty="0">
              <a:latin typeface="Segoe Script" panose="020B0504020000000003" pitchFamily="34" charset="0"/>
            </a:endParaRPr>
          </a:p>
        </p:txBody>
      </p:sp>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1135" y="3234792"/>
            <a:ext cx="1239948" cy="572538"/>
          </a:xfrm>
          <a:prstGeom prst="rect">
            <a:avLst/>
          </a:prstGeom>
        </p:spPr>
      </p:pic>
    </p:spTree>
    <p:custDataLst>
      <p:tags r:id="rId1"/>
    </p:custDataLst>
    <p:extLst>
      <p:ext uri="{BB962C8B-B14F-4D97-AF65-F5344CB8AC3E}">
        <p14:creationId xmlns:p14="http://schemas.microsoft.com/office/powerpoint/2010/main" val="10656899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626" y="0"/>
            <a:ext cx="12302166" cy="6858000"/>
          </a:xfrm>
          <a:prstGeom prst="rect">
            <a:avLst/>
          </a:prstGeom>
        </p:spPr>
      </p:pic>
      <p:sp>
        <p:nvSpPr>
          <p:cNvPr id="2" name="TextBox 1"/>
          <p:cNvSpPr txBox="1"/>
          <p:nvPr/>
        </p:nvSpPr>
        <p:spPr>
          <a:xfrm>
            <a:off x="268358" y="0"/>
            <a:ext cx="7250244" cy="646331"/>
          </a:xfrm>
          <a:prstGeom prst="rect">
            <a:avLst/>
          </a:prstGeom>
          <a:noFill/>
        </p:spPr>
        <p:txBody>
          <a:bodyPr wrap="square" rtlCol="0">
            <a:spAutoFit/>
          </a:bodyPr>
          <a:lstStyle/>
          <a:p>
            <a:r>
              <a:rPr lang="en-US" sz="3600" b="1">
                <a:solidFill>
                  <a:srgbClr val="FF0000"/>
                </a:solidFill>
                <a:latin typeface="Apple Chancery" charset="0"/>
                <a:ea typeface="Apple Chancery" charset="0"/>
                <a:cs typeface="Apple Chancery" charset="0"/>
              </a:rPr>
              <a:t>Game Screen – Interface Basics</a:t>
            </a:r>
          </a:p>
        </p:txBody>
      </p:sp>
      <p:sp>
        <p:nvSpPr>
          <p:cNvPr id="7" name="TextBox 6">
            <a:hlinkClick r:id="rId4" action="ppaction://hlinksldjump"/>
          </p:cNvPr>
          <p:cNvSpPr txBox="1"/>
          <p:nvPr/>
        </p:nvSpPr>
        <p:spPr>
          <a:xfrm>
            <a:off x="8060267" y="5892800"/>
            <a:ext cx="3742266" cy="448733"/>
          </a:xfrm>
          <a:prstGeom prst="rect">
            <a:avLst/>
          </a:prstGeom>
          <a:noFill/>
        </p:spPr>
        <p:txBody>
          <a:bodyPr wrap="square" rtlCol="0">
            <a:spAutoFit/>
          </a:bodyPr>
          <a:lstStyle/>
          <a:p>
            <a:endParaRPr lang="en-GB"/>
          </a:p>
        </p:txBody>
      </p:sp>
      <p:sp>
        <p:nvSpPr>
          <p:cNvPr id="8" name="TextBox 7">
            <a:hlinkClick r:id="rId4" action="ppaction://hlinksldjump"/>
          </p:cNvPr>
          <p:cNvSpPr txBox="1"/>
          <p:nvPr/>
        </p:nvSpPr>
        <p:spPr>
          <a:xfrm>
            <a:off x="8061960" y="5876380"/>
            <a:ext cx="3789680" cy="546026"/>
          </a:xfrm>
          <a:prstGeom prst="rect">
            <a:avLst/>
          </a:prstGeom>
          <a:noFill/>
        </p:spPr>
        <p:txBody>
          <a:bodyPr wrap="square" rtlCol="0">
            <a:spAutoFit/>
          </a:bodyPr>
          <a:lstStyle/>
          <a:p>
            <a:endParaRPr lang="en-GB"/>
          </a:p>
        </p:txBody>
      </p:sp>
      <p:sp>
        <p:nvSpPr>
          <p:cNvPr id="9" name="TextBox 8">
            <a:hlinkClick r:id="rId5" action="ppaction://hlinksldjump"/>
          </p:cNvPr>
          <p:cNvSpPr txBox="1"/>
          <p:nvPr/>
        </p:nvSpPr>
        <p:spPr>
          <a:xfrm>
            <a:off x="8077261" y="5095188"/>
            <a:ext cx="3789680" cy="546026"/>
          </a:xfrm>
          <a:prstGeom prst="rect">
            <a:avLst/>
          </a:prstGeom>
          <a:noFill/>
        </p:spPr>
        <p:txBody>
          <a:bodyPr wrap="square" rtlCol="0">
            <a:spAutoFit/>
          </a:bodyPr>
          <a:lstStyle/>
          <a:p>
            <a:endParaRPr lang="en-GB"/>
          </a:p>
        </p:txBody>
      </p:sp>
      <p:sp>
        <p:nvSpPr>
          <p:cNvPr id="10" name="TextBox 9">
            <a:hlinkClick r:id="rId6" action="ppaction://hlinksldjump"/>
          </p:cNvPr>
          <p:cNvSpPr txBox="1"/>
          <p:nvPr/>
        </p:nvSpPr>
        <p:spPr>
          <a:xfrm>
            <a:off x="8061960" y="4333241"/>
            <a:ext cx="3789680" cy="546026"/>
          </a:xfrm>
          <a:prstGeom prst="rect">
            <a:avLst/>
          </a:prstGeom>
          <a:noFill/>
        </p:spPr>
        <p:txBody>
          <a:bodyPr wrap="square" rtlCol="0">
            <a:spAutoFit/>
          </a:bodyPr>
          <a:lstStyle/>
          <a:p>
            <a:endParaRPr lang="en-GB"/>
          </a:p>
        </p:txBody>
      </p:sp>
      <p:sp>
        <p:nvSpPr>
          <p:cNvPr id="4" name="Rectangle 3"/>
          <p:cNvSpPr/>
          <p:nvPr/>
        </p:nvSpPr>
        <p:spPr>
          <a:xfrm>
            <a:off x="-54984" y="0"/>
            <a:ext cx="12302166" cy="6858000"/>
          </a:xfrm>
          <a:prstGeom prst="rect">
            <a:avLst/>
          </a:prstGeom>
          <a:solidFill>
            <a:schemeClr val="tx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93479" y="449128"/>
            <a:ext cx="4707595" cy="3065597"/>
          </a:xfrm>
          <a:prstGeom prst="rect">
            <a:avLst/>
          </a:prstGeom>
          <a:solidFill>
            <a:schemeClr val="accent4">
              <a:lumMod val="20000"/>
              <a:lumOff val="80000"/>
            </a:schemeClr>
          </a:solidFill>
        </p:spPr>
      </p:pic>
      <p:sp>
        <p:nvSpPr>
          <p:cNvPr id="6" name="TextBox 5"/>
          <p:cNvSpPr txBox="1"/>
          <p:nvPr/>
        </p:nvSpPr>
        <p:spPr>
          <a:xfrm>
            <a:off x="4186238" y="689193"/>
            <a:ext cx="4243387" cy="523220"/>
          </a:xfrm>
          <a:prstGeom prst="rect">
            <a:avLst/>
          </a:prstGeom>
          <a:noFill/>
        </p:spPr>
        <p:txBody>
          <a:bodyPr wrap="square" rtlCol="0">
            <a:spAutoFit/>
          </a:bodyPr>
          <a:lstStyle/>
          <a:p>
            <a:pPr algn="ctr"/>
            <a:r>
              <a:rPr lang="en-US" sz="2800" dirty="0" smtClean="0"/>
              <a:t>Flat Island</a:t>
            </a:r>
            <a:endParaRPr lang="en-US" sz="2800" dirty="0"/>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0057" y="1173186"/>
            <a:ext cx="2587556" cy="1712889"/>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2129" y="1366754"/>
            <a:ext cx="4443411" cy="249819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8360" y="1385735"/>
            <a:ext cx="4290193" cy="2460235"/>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3496" y="1407477"/>
            <a:ext cx="4387850" cy="2466961"/>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8360" y="3897647"/>
            <a:ext cx="4642714" cy="696858"/>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39960" y="1773731"/>
            <a:ext cx="740609" cy="416390"/>
          </a:xfrm>
          <a:prstGeom prst="rect">
            <a:avLst/>
          </a:prstGeom>
        </p:spPr>
      </p:pic>
    </p:spTree>
    <p:custDataLst>
      <p:tags r:id="rId1"/>
    </p:custDataLst>
    <p:extLst>
      <p:ext uri="{BB962C8B-B14F-4D97-AF65-F5344CB8AC3E}">
        <p14:creationId xmlns:p14="http://schemas.microsoft.com/office/powerpoint/2010/main" val="21394779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4" action="ppaction://hlinksldjump"/>
          </p:cNvPr>
          <p:cNvSpPr txBox="1"/>
          <p:nvPr/>
        </p:nvSpPr>
        <p:spPr>
          <a:xfrm>
            <a:off x="566057" y="5573486"/>
            <a:ext cx="1785257" cy="595085"/>
          </a:xfrm>
          <a:prstGeom prst="rect">
            <a:avLst/>
          </a:prstGeom>
          <a:noFill/>
        </p:spPr>
        <p:txBody>
          <a:bodyPr wrap="square" rtlCol="0">
            <a:spAutoFit/>
          </a:bodyPr>
          <a:lstStyle/>
          <a:p>
            <a:endParaRPr lang="en-US"/>
          </a:p>
        </p:txBody>
      </p:sp>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0" y="14977"/>
            <a:ext cx="12192000" cy="6858000"/>
          </a:xfrm>
          <a:prstGeom prst="rect">
            <a:avLst/>
          </a:prstGeom>
          <a:effectLst>
            <a:outerShdw blurRad="50800" dist="50800" dir="5400000" algn="ctr" rotWithShape="0">
              <a:srgbClr val="000000"/>
            </a:outerShdw>
          </a:effectLst>
        </p:spPr>
      </p:pic>
      <p:sp>
        <p:nvSpPr>
          <p:cNvPr id="7" name="Rectangle 6"/>
          <p:cNvSpPr/>
          <p:nvPr/>
        </p:nvSpPr>
        <p:spPr>
          <a:xfrm>
            <a:off x="246310" y="152791"/>
            <a:ext cx="1552028" cy="369332"/>
          </a:xfrm>
          <a:prstGeom prst="rect">
            <a:avLst/>
          </a:prstGeom>
        </p:spPr>
        <p:txBody>
          <a:bodyPr wrap="none">
            <a:spAutoFit/>
          </a:bodyPr>
          <a:lstStyle/>
          <a:p>
            <a:r>
              <a:rPr lang="en-US">
                <a:latin typeface="Apple Chancery" charset="0"/>
                <a:ea typeface="Apple Chancery" charset="0"/>
                <a:cs typeface="Apple Chancery" charset="0"/>
              </a:rPr>
              <a:t>Waddington's </a:t>
            </a:r>
            <a:endParaRPr lang="en-US"/>
          </a:p>
        </p:txBody>
      </p:sp>
      <p:sp>
        <p:nvSpPr>
          <p:cNvPr id="15" name="TextBox 14"/>
          <p:cNvSpPr txBox="1"/>
          <p:nvPr/>
        </p:nvSpPr>
        <p:spPr>
          <a:xfrm>
            <a:off x="643467" y="153760"/>
            <a:ext cx="7467071" cy="1846659"/>
          </a:xfrm>
          <a:prstGeom prst="rect">
            <a:avLst/>
          </a:prstGeom>
          <a:noFill/>
        </p:spPr>
        <p:txBody>
          <a:bodyPr wrap="square" rtlCol="0">
            <a:spAutoFit/>
          </a:bodyPr>
          <a:lstStyle/>
          <a:p>
            <a:r>
              <a:rPr lang="en-GB" sz="9600">
                <a:latin typeface="Algerian" panose="04020705040A02060702" pitchFamily="82" charset="0"/>
                <a:ea typeface="Apple Chancery" charset="0"/>
                <a:cs typeface="Apple Chancery" charset="0"/>
              </a:rPr>
              <a:t>Buccaneer</a:t>
            </a:r>
          </a:p>
          <a:p>
            <a:endParaRPr lang="en-US"/>
          </a:p>
        </p:txBody>
      </p:sp>
      <p:sp>
        <p:nvSpPr>
          <p:cNvPr id="2" name="TextBox 1"/>
          <p:cNvSpPr txBox="1"/>
          <p:nvPr/>
        </p:nvSpPr>
        <p:spPr>
          <a:xfrm>
            <a:off x="3730487" y="3011555"/>
            <a:ext cx="4731026" cy="1077218"/>
          </a:xfrm>
          <a:prstGeom prst="rect">
            <a:avLst/>
          </a:prstGeom>
          <a:noFill/>
        </p:spPr>
        <p:txBody>
          <a:bodyPr wrap="square" rtlCol="0">
            <a:spAutoFit/>
          </a:bodyPr>
          <a:lstStyle/>
          <a:p>
            <a:pPr algn="ctr"/>
            <a:r>
              <a:rPr lang="en-GB" sz="3200">
                <a:solidFill>
                  <a:schemeClr val="bg1"/>
                </a:solidFill>
                <a:latin typeface="Franklin Gothic Demi" panose="020B0703020102020204" pitchFamily="34" charset="0"/>
              </a:rPr>
              <a:t>Are you sure you want to quit the game?</a:t>
            </a:r>
          </a:p>
        </p:txBody>
      </p:sp>
      <p:pic>
        <p:nvPicPr>
          <p:cNvPr id="6" name="Picture 5">
            <a:hlinkClick r:id="rId7" action="ppaction://hlinksldjump"/>
          </p:cNvPr>
          <p:cNvPicPr>
            <a:picLocks noChangeAspect="1"/>
          </p:cNvPicPr>
          <p:nvPr/>
        </p:nvPicPr>
        <p:blipFill rotWithShape="1">
          <a:blip r:embed="rId8">
            <a:extLst>
              <a:ext uri="{28A0092B-C50C-407E-A947-70E740481C1C}">
                <a14:useLocalDpi xmlns:a14="http://schemas.microsoft.com/office/drawing/2010/main" val="0"/>
              </a:ext>
            </a:extLst>
          </a:blip>
          <a:srcRect t="1934" b="2869"/>
          <a:stretch/>
        </p:blipFill>
        <p:spPr>
          <a:xfrm>
            <a:off x="1632197" y="5329161"/>
            <a:ext cx="3901614" cy="541867"/>
          </a:xfrm>
          <a:prstGeom prst="rect">
            <a:avLst/>
          </a:prstGeom>
        </p:spPr>
      </p:pic>
      <p:pic>
        <p:nvPicPr>
          <p:cNvPr id="23" name="Picture 22">
            <a:hlinkClick r:id="rId9" action="ppaction://hlinksldjump"/>
          </p:cNvPr>
          <p:cNvPicPr>
            <a:picLocks noChangeAspect="1"/>
          </p:cNvPicPr>
          <p:nvPr/>
        </p:nvPicPr>
        <p:blipFill rotWithShape="1">
          <a:blip r:embed="rId8">
            <a:extLst>
              <a:ext uri="{28A0092B-C50C-407E-A947-70E740481C1C}">
                <a14:useLocalDpi xmlns:a14="http://schemas.microsoft.com/office/drawing/2010/main" val="0"/>
              </a:ext>
            </a:extLst>
          </a:blip>
          <a:srcRect t="1934" b="2869"/>
          <a:stretch/>
        </p:blipFill>
        <p:spPr>
          <a:xfrm>
            <a:off x="6674649" y="5302552"/>
            <a:ext cx="3901614" cy="541867"/>
          </a:xfrm>
          <a:prstGeom prst="rect">
            <a:avLst/>
          </a:prstGeom>
        </p:spPr>
      </p:pic>
      <p:sp>
        <p:nvSpPr>
          <p:cNvPr id="8" name="TextBox 7">
            <a:hlinkClick r:id="rId7" action="ppaction://hlinksldjump"/>
          </p:cNvPr>
          <p:cNvSpPr txBox="1"/>
          <p:nvPr/>
        </p:nvSpPr>
        <p:spPr>
          <a:xfrm>
            <a:off x="3257759" y="5436813"/>
            <a:ext cx="684803" cy="461665"/>
          </a:xfrm>
          <a:prstGeom prst="rect">
            <a:avLst/>
          </a:prstGeom>
          <a:noFill/>
        </p:spPr>
        <p:txBody>
          <a:bodyPr wrap="none" rtlCol="0">
            <a:spAutoFit/>
          </a:bodyPr>
          <a:lstStyle/>
          <a:p>
            <a:r>
              <a:rPr lang="en-GB" sz="2400">
                <a:solidFill>
                  <a:srgbClr val="663300"/>
                </a:solidFill>
                <a:latin typeface="Segoe Script" panose="020B0504020000000003" pitchFamily="34" charset="0"/>
              </a:rPr>
              <a:t>Yes</a:t>
            </a:r>
          </a:p>
        </p:txBody>
      </p:sp>
      <p:sp>
        <p:nvSpPr>
          <p:cNvPr id="24" name="TextBox 23"/>
          <p:cNvSpPr txBox="1"/>
          <p:nvPr/>
        </p:nvSpPr>
        <p:spPr>
          <a:xfrm>
            <a:off x="8405280" y="5409363"/>
            <a:ext cx="620683" cy="461665"/>
          </a:xfrm>
          <a:prstGeom prst="rect">
            <a:avLst/>
          </a:prstGeom>
          <a:noFill/>
        </p:spPr>
        <p:txBody>
          <a:bodyPr wrap="none" rtlCol="0">
            <a:spAutoFit/>
          </a:bodyPr>
          <a:lstStyle/>
          <a:p>
            <a:r>
              <a:rPr lang="en-GB" sz="2400">
                <a:solidFill>
                  <a:srgbClr val="663300"/>
                </a:solidFill>
                <a:latin typeface="Segoe Script" panose="020B0504020000000003" pitchFamily="34" charset="0"/>
              </a:rPr>
              <a:t>No</a:t>
            </a:r>
          </a:p>
        </p:txBody>
      </p:sp>
    </p:spTree>
    <p:custDataLst>
      <p:tags r:id="rId1"/>
    </p:custDataLst>
    <p:extLst>
      <p:ext uri="{BB962C8B-B14F-4D97-AF65-F5344CB8AC3E}">
        <p14:creationId xmlns:p14="http://schemas.microsoft.com/office/powerpoint/2010/main" val="4207916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7000">
              <a:srgbClr val="FFC000"/>
            </a:gs>
            <a:gs pos="37000">
              <a:schemeClr val="accent4">
                <a:lumMod val="45000"/>
                <a:lumOff val="55000"/>
              </a:schemeClr>
            </a:gs>
            <a:gs pos="100000">
              <a:schemeClr val="accent4">
                <a:lumMod val="30000"/>
                <a:lumOff val="70000"/>
              </a:schemeClr>
            </a:gs>
          </a:gsLst>
          <a:lin ang="16200000" scaled="1"/>
        </a:gradFill>
        <a:effectLst/>
      </p:bgPr>
    </p:bg>
    <p:spTree>
      <p:nvGrpSpPr>
        <p:cNvPr id="1" name=""/>
        <p:cNvGrpSpPr/>
        <p:nvPr/>
      </p:nvGrpSpPr>
      <p:grpSpPr>
        <a:xfrm>
          <a:off x="0" y="0"/>
          <a:ext cx="0" cy="0"/>
          <a:chOff x="0" y="0"/>
          <a:chExt cx="0" cy="0"/>
        </a:xfrm>
      </p:grpSpPr>
      <p:sp>
        <p:nvSpPr>
          <p:cNvPr id="5" name="TextBox 4"/>
          <p:cNvSpPr txBox="1"/>
          <p:nvPr/>
        </p:nvSpPr>
        <p:spPr>
          <a:xfrm>
            <a:off x="0" y="0"/>
            <a:ext cx="12192000" cy="6858000"/>
          </a:xfrm>
          <a:prstGeom prst="rect">
            <a:avLst/>
          </a:prstGeom>
          <a:gradFill flip="none" rotWithShape="1">
            <a:gsLst>
              <a:gs pos="97000">
                <a:srgbClr val="FFC000"/>
              </a:gs>
              <a:gs pos="14000">
                <a:schemeClr val="accent2">
                  <a:lumMod val="45000"/>
                  <a:lumOff val="55000"/>
                </a:schemeClr>
              </a:gs>
              <a:gs pos="26000">
                <a:schemeClr val="accent2">
                  <a:lumMod val="45000"/>
                  <a:lumOff val="55000"/>
                </a:schemeClr>
              </a:gs>
              <a:gs pos="0">
                <a:schemeClr val="accent2">
                  <a:lumMod val="30000"/>
                  <a:lumOff val="70000"/>
                </a:schemeClr>
              </a:gs>
            </a:gsLst>
            <a:lin ang="8100000" scaled="1"/>
            <a:tileRect/>
          </a:gradFill>
        </p:spPr>
        <p:txBody>
          <a:bodyPr wrap="square" rtlCol="0">
            <a:spAutoFit/>
          </a:bodyPr>
          <a:lstStyle/>
          <a:p>
            <a:endParaRPr lang="en-US"/>
          </a:p>
        </p:txBody>
      </p:sp>
      <p:sp>
        <p:nvSpPr>
          <p:cNvPr id="13" name="TextBox 12"/>
          <p:cNvSpPr txBox="1"/>
          <p:nvPr/>
        </p:nvSpPr>
        <p:spPr>
          <a:xfrm>
            <a:off x="1358325" y="1797319"/>
            <a:ext cx="9466838" cy="3970318"/>
          </a:xfrm>
          <a:prstGeom prst="rect">
            <a:avLst/>
          </a:prstGeom>
          <a:noFill/>
        </p:spPr>
        <p:txBody>
          <a:bodyPr wrap="square" rtlCol="0">
            <a:spAutoFit/>
          </a:bodyPr>
          <a:lstStyle/>
          <a:p>
            <a:r>
              <a:rPr lang="en-US" sz="2800"/>
              <a:t>Robert Buchan Terrey (</a:t>
            </a:r>
            <a:r>
              <a:rPr lang="en-US" sz="2800">
                <a:hlinkClick r:id="rId3"/>
              </a:rPr>
              <a:t>rob27@aber.ac.uk</a:t>
            </a:r>
            <a:r>
              <a:rPr lang="en-US" sz="2800"/>
              <a:t>)</a:t>
            </a:r>
          </a:p>
          <a:p>
            <a:r>
              <a:rPr lang="en-US" sz="2800" err="1"/>
              <a:t>Kamil</a:t>
            </a:r>
            <a:r>
              <a:rPr lang="en-US" sz="2800"/>
              <a:t> </a:t>
            </a:r>
            <a:r>
              <a:rPr lang="en-US" sz="2800" err="1"/>
              <a:t>Cupial</a:t>
            </a:r>
            <a:r>
              <a:rPr lang="en-US" sz="2800"/>
              <a:t> (</a:t>
            </a:r>
            <a:r>
              <a:rPr lang="en-US" sz="2800">
                <a:hlinkClick r:id="rId4"/>
              </a:rPr>
              <a:t>kac12@aber.ac.uk</a:t>
            </a:r>
            <a:r>
              <a:rPr lang="en-US" sz="2800"/>
              <a:t>)</a:t>
            </a:r>
          </a:p>
          <a:p>
            <a:r>
              <a:rPr lang="en-US" sz="2800"/>
              <a:t>Jake McDonagh (</a:t>
            </a:r>
            <a:r>
              <a:rPr lang="en-US" sz="2800">
                <a:hlinkClick r:id="rId5"/>
              </a:rPr>
              <a:t>jam93@aber.ac.uk</a:t>
            </a:r>
            <a:r>
              <a:rPr lang="en-US" sz="2800"/>
              <a:t>)</a:t>
            </a:r>
          </a:p>
          <a:p>
            <a:r>
              <a:rPr lang="en-US" sz="2800"/>
              <a:t>Julia </a:t>
            </a:r>
            <a:r>
              <a:rPr lang="en-US" sz="2800" err="1"/>
              <a:t>Wojciechowska</a:t>
            </a:r>
            <a:r>
              <a:rPr lang="en-US" sz="2800"/>
              <a:t> (</a:t>
            </a:r>
            <a:r>
              <a:rPr lang="en-US" sz="2800">
                <a:hlinkClick r:id="rId6"/>
              </a:rPr>
              <a:t>juw30@aber.ac.uk</a:t>
            </a:r>
            <a:r>
              <a:rPr lang="en-US" sz="2800"/>
              <a:t>)</a:t>
            </a:r>
          </a:p>
          <a:p>
            <a:r>
              <a:rPr lang="en-US" sz="2800"/>
              <a:t>Mathew Jones (</a:t>
            </a:r>
            <a:r>
              <a:rPr lang="en-US" sz="2800">
                <a:hlinkClick r:id="rId7"/>
              </a:rPr>
              <a:t>maj56@aber.ac.uk</a:t>
            </a:r>
            <a:r>
              <a:rPr lang="en-US" sz="2800"/>
              <a:t>)</a:t>
            </a:r>
          </a:p>
          <a:p>
            <a:r>
              <a:rPr lang="en-US" sz="2800"/>
              <a:t>Dominique Parr (</a:t>
            </a:r>
            <a:r>
              <a:rPr lang="en-US" sz="2800">
                <a:hlinkClick r:id="rId8"/>
              </a:rPr>
              <a:t>dop2@aber.ac.uk</a:t>
            </a:r>
            <a:r>
              <a:rPr lang="en-US" sz="2800"/>
              <a:t>)</a:t>
            </a:r>
          </a:p>
          <a:p>
            <a:r>
              <a:rPr lang="en-US" sz="2800"/>
              <a:t>Harry Adams (</a:t>
            </a:r>
            <a:r>
              <a:rPr lang="en-US" sz="2800">
                <a:hlinkClick r:id="rId9"/>
              </a:rPr>
              <a:t>haa12@aber.ac.uk</a:t>
            </a:r>
            <a:r>
              <a:rPr lang="en-US" sz="2800"/>
              <a:t>)</a:t>
            </a:r>
          </a:p>
          <a:p>
            <a:endParaRPr lang="en-US" sz="2800"/>
          </a:p>
          <a:p>
            <a:endParaRPr lang="en-US" sz="2800"/>
          </a:p>
        </p:txBody>
      </p:sp>
      <p:sp>
        <p:nvSpPr>
          <p:cNvPr id="14" name="Terminator 10">
            <a:hlinkClick r:id="rId10" action="ppaction://hlinksldjump"/>
          </p:cNvPr>
          <p:cNvSpPr/>
          <p:nvPr/>
        </p:nvSpPr>
        <p:spPr>
          <a:xfrm>
            <a:off x="9356651" y="5830807"/>
            <a:ext cx="2488019" cy="633787"/>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Rounded MT Bold" charset="0"/>
                <a:ea typeface="Arial Rounded MT Bold" charset="0"/>
                <a:cs typeface="Arial Rounded MT Bold" charset="0"/>
              </a:rPr>
              <a:t>Return to menu </a:t>
            </a:r>
          </a:p>
        </p:txBody>
      </p:sp>
      <p:sp>
        <p:nvSpPr>
          <p:cNvPr id="6" name="Rectangle 5"/>
          <p:cNvSpPr/>
          <p:nvPr/>
        </p:nvSpPr>
        <p:spPr>
          <a:xfrm>
            <a:off x="8308944" y="3970998"/>
            <a:ext cx="1478604" cy="12975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Clicking the “Return to Menu” button, allowing the user to return to the main menu [U01]</a:t>
            </a:r>
          </a:p>
        </p:txBody>
      </p:sp>
      <p:cxnSp>
        <p:nvCxnSpPr>
          <p:cNvPr id="7" name="Straight Arrow Connector 6"/>
          <p:cNvCxnSpPr/>
          <p:nvPr/>
        </p:nvCxnSpPr>
        <p:spPr>
          <a:xfrm>
            <a:off x="9173817" y="4919870"/>
            <a:ext cx="874644" cy="1058517"/>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3591868" y="129070"/>
            <a:ext cx="7008792" cy="1846659"/>
          </a:xfrm>
          <a:prstGeom prst="rect">
            <a:avLst/>
          </a:prstGeom>
          <a:noFill/>
        </p:spPr>
        <p:txBody>
          <a:bodyPr wrap="square" rtlCol="0">
            <a:spAutoFit/>
          </a:bodyPr>
          <a:lstStyle/>
          <a:p>
            <a:r>
              <a:rPr lang="en-GB" sz="9600">
                <a:latin typeface="Algerian" panose="04020705040A02060702" pitchFamily="82" charset="0"/>
                <a:ea typeface="Apple Chancery" charset="0"/>
                <a:cs typeface="Apple Chancery" charset="0"/>
              </a:rPr>
              <a:t>Credits</a:t>
            </a:r>
          </a:p>
          <a:p>
            <a:endParaRPr lang="en-US"/>
          </a:p>
        </p:txBody>
      </p:sp>
    </p:spTree>
    <p:custDataLst>
      <p:tags r:id="rId1"/>
    </p:custDataLst>
    <p:extLst>
      <p:ext uri="{BB962C8B-B14F-4D97-AF65-F5344CB8AC3E}">
        <p14:creationId xmlns:p14="http://schemas.microsoft.com/office/powerpoint/2010/main" val="36943432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gs>
            <a:gs pos="95000">
              <a:srgbClr val="FFC000"/>
            </a:gs>
            <a:gs pos="68000">
              <a:schemeClr val="accent4">
                <a:lumMod val="45000"/>
                <a:lumOff val="55000"/>
              </a:schemeClr>
            </a:gs>
            <a:gs pos="100000">
              <a:schemeClr val="accent4">
                <a:lumMod val="30000"/>
                <a:lumOff val="70000"/>
              </a:schemeClr>
            </a:gs>
          </a:gsLst>
          <a:lin ang="162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1867711" y="330740"/>
            <a:ext cx="7607029" cy="769441"/>
          </a:xfrm>
          <a:prstGeom prst="rect">
            <a:avLst/>
          </a:prstGeom>
          <a:noFill/>
        </p:spPr>
        <p:txBody>
          <a:bodyPr wrap="square" rtlCol="0">
            <a:spAutoFit/>
          </a:bodyPr>
          <a:lstStyle/>
          <a:p>
            <a:r>
              <a:rPr lang="en-US" sz="4400">
                <a:latin typeface="Apple Chancery" charset="0"/>
                <a:ea typeface="Apple Chancery" charset="0"/>
                <a:cs typeface="Apple Chancery" charset="0"/>
              </a:rPr>
              <a:t>Player Information</a:t>
            </a:r>
          </a:p>
        </p:txBody>
      </p:sp>
      <p:sp>
        <p:nvSpPr>
          <p:cNvPr id="6" name="TextBox 5"/>
          <p:cNvSpPr txBox="1"/>
          <p:nvPr/>
        </p:nvSpPr>
        <p:spPr>
          <a:xfrm>
            <a:off x="505838" y="1731523"/>
            <a:ext cx="1361873" cy="523220"/>
          </a:xfrm>
          <a:prstGeom prst="rect">
            <a:avLst/>
          </a:prstGeom>
          <a:noFill/>
        </p:spPr>
        <p:txBody>
          <a:bodyPr wrap="square" rtlCol="0">
            <a:spAutoFit/>
          </a:bodyPr>
          <a:lstStyle/>
          <a:p>
            <a:r>
              <a:rPr lang="en-US" sz="2800"/>
              <a:t>Player 1</a:t>
            </a:r>
          </a:p>
        </p:txBody>
      </p:sp>
      <p:sp>
        <p:nvSpPr>
          <p:cNvPr id="7" name="TextBox 6"/>
          <p:cNvSpPr txBox="1"/>
          <p:nvPr/>
        </p:nvSpPr>
        <p:spPr>
          <a:xfrm>
            <a:off x="466928" y="2529191"/>
            <a:ext cx="1400783" cy="523220"/>
          </a:xfrm>
          <a:prstGeom prst="rect">
            <a:avLst/>
          </a:prstGeom>
          <a:noFill/>
        </p:spPr>
        <p:txBody>
          <a:bodyPr wrap="square" rtlCol="0">
            <a:spAutoFit/>
          </a:bodyPr>
          <a:lstStyle/>
          <a:p>
            <a:r>
              <a:rPr lang="en-US" sz="2800"/>
              <a:t>Player 2</a:t>
            </a:r>
          </a:p>
        </p:txBody>
      </p:sp>
      <p:sp>
        <p:nvSpPr>
          <p:cNvPr id="8" name="TextBox 7"/>
          <p:cNvSpPr txBox="1"/>
          <p:nvPr/>
        </p:nvSpPr>
        <p:spPr>
          <a:xfrm>
            <a:off x="466928" y="3326859"/>
            <a:ext cx="1361873" cy="523220"/>
          </a:xfrm>
          <a:prstGeom prst="rect">
            <a:avLst/>
          </a:prstGeom>
          <a:noFill/>
        </p:spPr>
        <p:txBody>
          <a:bodyPr wrap="square" rtlCol="0">
            <a:spAutoFit/>
          </a:bodyPr>
          <a:lstStyle/>
          <a:p>
            <a:r>
              <a:rPr lang="en-US" sz="2800"/>
              <a:t>Player 3</a:t>
            </a:r>
          </a:p>
        </p:txBody>
      </p:sp>
      <p:sp>
        <p:nvSpPr>
          <p:cNvPr id="9" name="TextBox 8"/>
          <p:cNvSpPr txBox="1"/>
          <p:nvPr/>
        </p:nvSpPr>
        <p:spPr>
          <a:xfrm>
            <a:off x="505838" y="4124527"/>
            <a:ext cx="1361873" cy="523220"/>
          </a:xfrm>
          <a:prstGeom prst="rect">
            <a:avLst/>
          </a:prstGeom>
          <a:noFill/>
        </p:spPr>
        <p:txBody>
          <a:bodyPr wrap="square" rtlCol="0">
            <a:spAutoFit/>
          </a:bodyPr>
          <a:lstStyle/>
          <a:p>
            <a:r>
              <a:rPr lang="en-US" sz="2800"/>
              <a:t>Player 4</a:t>
            </a:r>
          </a:p>
        </p:txBody>
      </p:sp>
      <p:sp>
        <p:nvSpPr>
          <p:cNvPr id="10" name="Rectangle 9"/>
          <p:cNvSpPr/>
          <p:nvPr/>
        </p:nvSpPr>
        <p:spPr>
          <a:xfrm>
            <a:off x="1828801" y="1731523"/>
            <a:ext cx="5350212" cy="523220"/>
          </a:xfrm>
          <a:prstGeom prst="rect">
            <a:avLst/>
          </a:prstGeom>
          <a:solidFill>
            <a:schemeClr val="bg1"/>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enter players name </a:t>
            </a:r>
            <a:endParaRPr lang="en-US"/>
          </a:p>
        </p:txBody>
      </p:sp>
      <p:sp>
        <p:nvSpPr>
          <p:cNvPr id="11" name="Rectangle 10"/>
          <p:cNvSpPr/>
          <p:nvPr/>
        </p:nvSpPr>
        <p:spPr>
          <a:xfrm>
            <a:off x="1828801" y="2529191"/>
            <a:ext cx="5350212" cy="523220"/>
          </a:xfrm>
          <a:prstGeom prst="rect">
            <a:avLst/>
          </a:prstGeom>
          <a:solidFill>
            <a:schemeClr val="bg1"/>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enter players name </a:t>
            </a:r>
            <a:endParaRPr lang="en-US"/>
          </a:p>
        </p:txBody>
      </p:sp>
      <p:sp>
        <p:nvSpPr>
          <p:cNvPr id="12" name="Rectangle 11"/>
          <p:cNvSpPr/>
          <p:nvPr/>
        </p:nvSpPr>
        <p:spPr>
          <a:xfrm>
            <a:off x="1828801" y="3335549"/>
            <a:ext cx="5350212" cy="523220"/>
          </a:xfrm>
          <a:prstGeom prst="rect">
            <a:avLst/>
          </a:prstGeom>
          <a:solidFill>
            <a:schemeClr val="bg1"/>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enter players name </a:t>
            </a:r>
            <a:endParaRPr lang="en-US"/>
          </a:p>
        </p:txBody>
      </p:sp>
      <p:sp>
        <p:nvSpPr>
          <p:cNvPr id="13" name="Rectangle 12"/>
          <p:cNvSpPr/>
          <p:nvPr/>
        </p:nvSpPr>
        <p:spPr>
          <a:xfrm>
            <a:off x="1828801" y="4071543"/>
            <a:ext cx="5350212" cy="523220"/>
          </a:xfrm>
          <a:prstGeom prst="rect">
            <a:avLst/>
          </a:prstGeom>
          <a:solidFill>
            <a:schemeClr val="bg1"/>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enter players name </a:t>
            </a:r>
            <a:endParaRPr lang="en-US"/>
          </a:p>
        </p:txBody>
      </p:sp>
      <p:sp>
        <p:nvSpPr>
          <p:cNvPr id="14" name="Terminator 13">
            <a:hlinkClick r:id="rId3" action="ppaction://hlinksldjump"/>
          </p:cNvPr>
          <p:cNvSpPr/>
          <p:nvPr/>
        </p:nvSpPr>
        <p:spPr>
          <a:xfrm>
            <a:off x="7179013" y="5830807"/>
            <a:ext cx="2295727" cy="633787"/>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Rounded MT Bold" charset="0"/>
                <a:ea typeface="Arial Rounded MT Bold" charset="0"/>
                <a:cs typeface="Arial Rounded MT Bold" charset="0"/>
              </a:rPr>
              <a:t>Return to menu </a:t>
            </a:r>
          </a:p>
        </p:txBody>
      </p:sp>
      <p:sp>
        <p:nvSpPr>
          <p:cNvPr id="15" name="Terminator 14">
            <a:hlinkClick r:id="" action="ppaction://hlinkshowjump?jump=nextslide"/>
          </p:cNvPr>
          <p:cNvSpPr/>
          <p:nvPr/>
        </p:nvSpPr>
        <p:spPr>
          <a:xfrm>
            <a:off x="9726303" y="5830807"/>
            <a:ext cx="2180352" cy="633787"/>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Rounded MT Bold" charset="0"/>
                <a:ea typeface="Arial Rounded MT Bold" charset="0"/>
                <a:cs typeface="Arial Rounded MT Bold" charset="0"/>
              </a:rPr>
              <a:t>Play Game  </a:t>
            </a:r>
          </a:p>
        </p:txBody>
      </p:sp>
      <p:sp>
        <p:nvSpPr>
          <p:cNvPr id="16" name="Rectangle 15"/>
          <p:cNvSpPr/>
          <p:nvPr/>
        </p:nvSpPr>
        <p:spPr>
          <a:xfrm>
            <a:off x="8627737" y="1890609"/>
            <a:ext cx="2197131" cy="18164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Players’ names are entered into the four textboxes to the left with the purpose of being able to uniquely identify each player in a user friendly manner</a:t>
            </a:r>
          </a:p>
        </p:txBody>
      </p:sp>
      <p:cxnSp>
        <p:nvCxnSpPr>
          <p:cNvPr id="17" name="Straight Arrow Connector 16"/>
          <p:cNvCxnSpPr>
            <a:cxnSpLocks/>
          </p:cNvCxnSpPr>
          <p:nvPr/>
        </p:nvCxnSpPr>
        <p:spPr>
          <a:xfrm flipH="1">
            <a:off x="6808553" y="2626174"/>
            <a:ext cx="1916347" cy="388489"/>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Oval 17"/>
          <p:cNvSpPr/>
          <p:nvPr/>
        </p:nvSpPr>
        <p:spPr>
          <a:xfrm>
            <a:off x="2160352" y="1471612"/>
            <a:ext cx="4648200" cy="3805237"/>
          </a:xfrm>
          <a:prstGeom prst="ellipse">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21"/>
          <p:cNvSpPr/>
          <p:nvPr/>
        </p:nvSpPr>
        <p:spPr>
          <a:xfrm>
            <a:off x="6930299" y="3999595"/>
            <a:ext cx="1478604" cy="12975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Clicking the “Return to Menu” button, allowing the user to return to the main menu [U01]</a:t>
            </a:r>
          </a:p>
        </p:txBody>
      </p:sp>
      <p:cxnSp>
        <p:nvCxnSpPr>
          <p:cNvPr id="23" name="Straight Arrow Connector 22"/>
          <p:cNvCxnSpPr/>
          <p:nvPr/>
        </p:nvCxnSpPr>
        <p:spPr>
          <a:xfrm>
            <a:off x="7795172" y="4948467"/>
            <a:ext cx="874644" cy="1058517"/>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10187849" y="4069612"/>
            <a:ext cx="1478604" cy="12975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Clicking the “Play Game” button will take us to the main game screen, proceeding the state of the game [U05]</a:t>
            </a:r>
          </a:p>
        </p:txBody>
      </p:sp>
      <p:cxnSp>
        <p:nvCxnSpPr>
          <p:cNvPr id="25" name="Straight Arrow Connector 24"/>
          <p:cNvCxnSpPr>
            <a:cxnSpLocks/>
          </p:cNvCxnSpPr>
          <p:nvPr/>
        </p:nvCxnSpPr>
        <p:spPr>
          <a:xfrm flipH="1">
            <a:off x="10596563" y="5104848"/>
            <a:ext cx="560934" cy="867327"/>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38618408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7000">
              <a:srgbClr val="FFC000"/>
            </a:gs>
            <a:gs pos="37000">
              <a:schemeClr val="accent4">
                <a:lumMod val="45000"/>
                <a:lumOff val="55000"/>
              </a:schemeClr>
            </a:gs>
            <a:gs pos="100000">
              <a:schemeClr val="accent4">
                <a:lumMod val="30000"/>
                <a:lumOff val="70000"/>
              </a:schemeClr>
            </a:gs>
          </a:gsLst>
          <a:lin ang="16200000" scaled="1"/>
        </a:gradFill>
        <a:effectLst/>
      </p:bgPr>
    </p:bg>
    <p:spTree>
      <p:nvGrpSpPr>
        <p:cNvPr id="1" name=""/>
        <p:cNvGrpSpPr/>
        <p:nvPr/>
      </p:nvGrpSpPr>
      <p:grpSpPr>
        <a:xfrm>
          <a:off x="0" y="0"/>
          <a:ext cx="0" cy="0"/>
          <a:chOff x="0" y="0"/>
          <a:chExt cx="0" cy="0"/>
        </a:xfrm>
      </p:grpSpPr>
      <p:sp>
        <p:nvSpPr>
          <p:cNvPr id="5" name="TextBox 4"/>
          <p:cNvSpPr txBox="1"/>
          <p:nvPr/>
        </p:nvSpPr>
        <p:spPr>
          <a:xfrm>
            <a:off x="0" y="0"/>
            <a:ext cx="12192000" cy="6858000"/>
          </a:xfrm>
          <a:prstGeom prst="rect">
            <a:avLst/>
          </a:prstGeom>
          <a:gradFill flip="none" rotWithShape="1">
            <a:gsLst>
              <a:gs pos="97000">
                <a:srgbClr val="FFC000"/>
              </a:gs>
              <a:gs pos="14000">
                <a:schemeClr val="accent2">
                  <a:lumMod val="45000"/>
                  <a:lumOff val="55000"/>
                </a:schemeClr>
              </a:gs>
              <a:gs pos="26000">
                <a:schemeClr val="accent2">
                  <a:lumMod val="45000"/>
                  <a:lumOff val="55000"/>
                </a:schemeClr>
              </a:gs>
              <a:gs pos="0">
                <a:schemeClr val="accent2">
                  <a:lumMod val="30000"/>
                  <a:lumOff val="70000"/>
                </a:schemeClr>
              </a:gs>
            </a:gsLst>
            <a:lin ang="8100000" scaled="1"/>
            <a:tileRect/>
          </a:gradFill>
        </p:spPr>
        <p:txBody>
          <a:bodyPr wrap="square" rtlCol="0">
            <a:spAutoFit/>
          </a:bodyPr>
          <a:lstStyle/>
          <a:p>
            <a:endParaRPr lang="en-US"/>
          </a:p>
        </p:txBody>
      </p:sp>
      <p:sp>
        <p:nvSpPr>
          <p:cNvPr id="12" name="TextBox 11"/>
          <p:cNvSpPr txBox="1"/>
          <p:nvPr/>
        </p:nvSpPr>
        <p:spPr>
          <a:xfrm>
            <a:off x="2453467" y="1582340"/>
            <a:ext cx="7008792" cy="3693319"/>
          </a:xfrm>
          <a:prstGeom prst="rect">
            <a:avLst/>
          </a:prstGeom>
          <a:noFill/>
        </p:spPr>
        <p:txBody>
          <a:bodyPr wrap="square" rtlCol="0">
            <a:spAutoFit/>
          </a:bodyPr>
          <a:lstStyle/>
          <a:p>
            <a:pPr algn="ctr"/>
            <a:r>
              <a:rPr lang="en-GB" sz="5400">
                <a:latin typeface="Algerian" panose="04020705040A02060702" pitchFamily="82" charset="0"/>
                <a:ea typeface="Apple Chancery" charset="0"/>
                <a:cs typeface="Apple Chancery" charset="0"/>
              </a:rPr>
              <a:t>Thanks for playing!</a:t>
            </a:r>
          </a:p>
          <a:p>
            <a:endParaRPr lang="en-GB" sz="5400">
              <a:latin typeface="Algerian" panose="04020705040A02060702" pitchFamily="82" charset="0"/>
              <a:ea typeface="Apple Chancery" charset="0"/>
              <a:cs typeface="Apple Chancery" charset="0"/>
            </a:endParaRPr>
          </a:p>
          <a:p>
            <a:pPr algn="ctr"/>
            <a:r>
              <a:rPr lang="en-GB" sz="5400">
                <a:latin typeface="Algerian" panose="04020705040A02060702" pitchFamily="82" charset="0"/>
                <a:ea typeface="Apple Chancery" charset="0"/>
                <a:cs typeface="Apple Chancery" charset="0"/>
              </a:rPr>
              <a:t>See you soon!</a:t>
            </a:r>
          </a:p>
          <a:p>
            <a:endParaRPr lang="en-US"/>
          </a:p>
        </p:txBody>
      </p:sp>
      <p:sp>
        <p:nvSpPr>
          <p:cNvPr id="2" name="TextBox 1"/>
          <p:cNvSpPr txBox="1"/>
          <p:nvPr/>
        </p:nvSpPr>
        <p:spPr>
          <a:xfrm>
            <a:off x="-5007429" y="3374571"/>
            <a:ext cx="184731" cy="369332"/>
          </a:xfrm>
          <a:prstGeom prst="rect">
            <a:avLst/>
          </a:prstGeom>
          <a:noFill/>
        </p:spPr>
        <p:txBody>
          <a:bodyPr wrap="none" rtlCol="0">
            <a:spAutoFit/>
          </a:bodyPr>
          <a:lstStyle/>
          <a:p>
            <a:endParaRPr lang="en-US"/>
          </a:p>
        </p:txBody>
      </p:sp>
    </p:spTree>
    <p:custDataLst>
      <p:tags r:id="rId1"/>
    </p:custDataLst>
    <p:extLst>
      <p:ext uri="{BB962C8B-B14F-4D97-AF65-F5344CB8AC3E}">
        <p14:creationId xmlns:p14="http://schemas.microsoft.com/office/powerpoint/2010/main" val="36692293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626" y="0"/>
            <a:ext cx="12302166" cy="6858000"/>
          </a:xfrm>
          <a:prstGeom prst="rect">
            <a:avLst/>
          </a:prstGeom>
        </p:spPr>
      </p:pic>
      <p:sp>
        <p:nvSpPr>
          <p:cNvPr id="5" name="Rectangle 4"/>
          <p:cNvSpPr/>
          <p:nvPr/>
        </p:nvSpPr>
        <p:spPr>
          <a:xfrm>
            <a:off x="-56996" y="-271494"/>
            <a:ext cx="12320906" cy="7027893"/>
          </a:xfrm>
          <a:prstGeom prst="rect">
            <a:avLst/>
          </a:prstGeom>
          <a:solidFill>
            <a:schemeClr val="tx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p:cNvSpPr txBox="1"/>
          <p:nvPr/>
        </p:nvSpPr>
        <p:spPr>
          <a:xfrm>
            <a:off x="2452711" y="473492"/>
            <a:ext cx="7266441" cy="1446550"/>
          </a:xfrm>
          <a:prstGeom prst="rect">
            <a:avLst/>
          </a:prstGeom>
          <a:noFill/>
        </p:spPr>
        <p:txBody>
          <a:bodyPr wrap="square" rtlCol="0">
            <a:spAutoFit/>
          </a:bodyPr>
          <a:lstStyle/>
          <a:p>
            <a:r>
              <a:rPr lang="en-US" sz="8800" b="1" dirty="0" smtClean="0">
                <a:solidFill>
                  <a:schemeClr val="bg1"/>
                </a:solidFill>
                <a:latin typeface="Apple Chancery" charset="0"/>
                <a:ea typeface="Apple Chancery" charset="0"/>
                <a:cs typeface="Apple Chancery" charset="0"/>
              </a:rPr>
              <a:t>GAME OVER </a:t>
            </a:r>
            <a:endParaRPr lang="en-US" sz="8800" b="1" dirty="0">
              <a:solidFill>
                <a:schemeClr val="bg1"/>
              </a:solidFill>
              <a:latin typeface="Apple Chancery" charset="0"/>
              <a:ea typeface="Apple Chancery" charset="0"/>
              <a:cs typeface="Apple Chancery" charset="0"/>
            </a:endParaRPr>
          </a:p>
        </p:txBody>
      </p:sp>
      <p:sp>
        <p:nvSpPr>
          <p:cNvPr id="8" name="Rectangle 7"/>
          <p:cNvSpPr/>
          <p:nvPr/>
        </p:nvSpPr>
        <p:spPr>
          <a:xfrm>
            <a:off x="1508279" y="1864773"/>
            <a:ext cx="8722644" cy="830997"/>
          </a:xfrm>
          <a:prstGeom prst="rect">
            <a:avLst/>
          </a:prstGeom>
          <a:noFill/>
        </p:spPr>
        <p:txBody>
          <a:bodyPr wrap="none" lIns="91440" tIns="45720" rIns="91440" bIns="45720">
            <a:spAutoFit/>
          </a:bodyPr>
          <a:lstStyle/>
          <a:p>
            <a:pPr algn="ctr"/>
            <a:r>
              <a:rPr lang="en-GB" sz="4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Bar you’re the winner with 20 pts</a:t>
            </a:r>
            <a:endParaRPr lang="en-GB"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9" name="TextBox 8"/>
          <p:cNvSpPr txBox="1"/>
          <p:nvPr/>
        </p:nvSpPr>
        <p:spPr>
          <a:xfrm>
            <a:off x="2560320" y="3427421"/>
            <a:ext cx="6278880" cy="584775"/>
          </a:xfrm>
          <a:prstGeom prst="rect">
            <a:avLst/>
          </a:prstGeom>
          <a:noFill/>
        </p:spPr>
        <p:txBody>
          <a:bodyPr wrap="square" rtlCol="0">
            <a:spAutoFit/>
          </a:bodyPr>
          <a:lstStyle/>
          <a:p>
            <a:r>
              <a:rPr lang="en-US" sz="3200" dirty="0" smtClean="0">
                <a:solidFill>
                  <a:schemeClr val="bg1"/>
                </a:solidFill>
              </a:rPr>
              <a:t>Would you like to restart the game </a:t>
            </a:r>
            <a:endParaRPr lang="en-US" sz="3200" dirty="0">
              <a:solidFill>
                <a:schemeClr val="bg1"/>
              </a:solidFill>
            </a:endParaRPr>
          </a:p>
        </p:txBody>
      </p:sp>
      <p:pic>
        <p:nvPicPr>
          <p:cNvPr id="10" name="Picture 9">
            <a:hlinkClick r:id="rId3" action="ppaction://hlinksldjump"/>
          </p:cNvPr>
          <p:cNvPicPr>
            <a:picLocks noChangeAspect="1"/>
          </p:cNvPicPr>
          <p:nvPr/>
        </p:nvPicPr>
        <p:blipFill rotWithShape="1">
          <a:blip r:embed="rId4">
            <a:extLst>
              <a:ext uri="{28A0092B-C50C-407E-A947-70E740481C1C}">
                <a14:useLocalDpi xmlns:a14="http://schemas.microsoft.com/office/drawing/2010/main" val="0"/>
              </a:ext>
            </a:extLst>
          </a:blip>
          <a:srcRect t="1934" b="2869"/>
          <a:stretch/>
        </p:blipFill>
        <p:spPr>
          <a:xfrm>
            <a:off x="827149" y="4410413"/>
            <a:ext cx="3901614" cy="541867"/>
          </a:xfrm>
          <a:prstGeom prst="rect">
            <a:avLst/>
          </a:prstGeom>
        </p:spPr>
      </p:pic>
      <p:pic>
        <p:nvPicPr>
          <p:cNvPr id="11" name="Picture 10">
            <a:hlinkClick r:id="rId5" action="ppaction://hlinksldjump"/>
          </p:cNvPr>
          <p:cNvPicPr>
            <a:picLocks noChangeAspect="1"/>
          </p:cNvPicPr>
          <p:nvPr/>
        </p:nvPicPr>
        <p:blipFill rotWithShape="1">
          <a:blip r:embed="rId4">
            <a:extLst>
              <a:ext uri="{28A0092B-C50C-407E-A947-70E740481C1C}">
                <a14:useLocalDpi xmlns:a14="http://schemas.microsoft.com/office/drawing/2010/main" val="0"/>
              </a:ext>
            </a:extLst>
          </a:blip>
          <a:srcRect t="1934" b="2869"/>
          <a:stretch/>
        </p:blipFill>
        <p:spPr>
          <a:xfrm>
            <a:off x="5869601" y="4383804"/>
            <a:ext cx="3901614" cy="541867"/>
          </a:xfrm>
          <a:prstGeom prst="rect">
            <a:avLst/>
          </a:prstGeom>
        </p:spPr>
      </p:pic>
      <p:sp>
        <p:nvSpPr>
          <p:cNvPr id="12" name="TextBox 11">
            <a:hlinkClick r:id="rId3" action="ppaction://hlinksldjump"/>
          </p:cNvPr>
          <p:cNvSpPr txBox="1"/>
          <p:nvPr/>
        </p:nvSpPr>
        <p:spPr>
          <a:xfrm>
            <a:off x="2452711" y="4518065"/>
            <a:ext cx="684803" cy="461665"/>
          </a:xfrm>
          <a:prstGeom prst="rect">
            <a:avLst/>
          </a:prstGeom>
          <a:noFill/>
        </p:spPr>
        <p:txBody>
          <a:bodyPr wrap="none" rtlCol="0">
            <a:spAutoFit/>
          </a:bodyPr>
          <a:lstStyle/>
          <a:p>
            <a:r>
              <a:rPr lang="en-GB" sz="2400">
                <a:solidFill>
                  <a:srgbClr val="663300"/>
                </a:solidFill>
                <a:latin typeface="Segoe Script" panose="020B0504020000000003" pitchFamily="34" charset="0"/>
              </a:rPr>
              <a:t>Yes</a:t>
            </a:r>
          </a:p>
        </p:txBody>
      </p:sp>
      <p:sp>
        <p:nvSpPr>
          <p:cNvPr id="13" name="TextBox 12"/>
          <p:cNvSpPr txBox="1"/>
          <p:nvPr/>
        </p:nvSpPr>
        <p:spPr>
          <a:xfrm>
            <a:off x="7600232" y="4490615"/>
            <a:ext cx="620683" cy="461665"/>
          </a:xfrm>
          <a:prstGeom prst="rect">
            <a:avLst/>
          </a:prstGeom>
          <a:noFill/>
        </p:spPr>
        <p:txBody>
          <a:bodyPr wrap="none" rtlCol="0">
            <a:spAutoFit/>
          </a:bodyPr>
          <a:lstStyle/>
          <a:p>
            <a:r>
              <a:rPr lang="en-GB" sz="2400">
                <a:solidFill>
                  <a:srgbClr val="663300"/>
                </a:solidFill>
                <a:latin typeface="Segoe Script" panose="020B0504020000000003" pitchFamily="34" charset="0"/>
              </a:rPr>
              <a:t>No</a:t>
            </a:r>
          </a:p>
        </p:txBody>
      </p:sp>
    </p:spTree>
    <p:extLst>
      <p:ext uri="{BB962C8B-B14F-4D97-AF65-F5344CB8AC3E}">
        <p14:creationId xmlns:p14="http://schemas.microsoft.com/office/powerpoint/2010/main" val="1697665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gs>
            <a:gs pos="95000">
              <a:srgbClr val="FFC000"/>
            </a:gs>
            <a:gs pos="68000">
              <a:schemeClr val="accent4">
                <a:lumMod val="45000"/>
                <a:lumOff val="55000"/>
              </a:schemeClr>
            </a:gs>
            <a:gs pos="100000">
              <a:schemeClr val="accent4">
                <a:lumMod val="30000"/>
                <a:lumOff val="70000"/>
              </a:schemeClr>
            </a:gs>
          </a:gsLst>
          <a:lin ang="162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1867711" y="330740"/>
            <a:ext cx="7607029" cy="769441"/>
          </a:xfrm>
          <a:prstGeom prst="rect">
            <a:avLst/>
          </a:prstGeom>
          <a:noFill/>
        </p:spPr>
        <p:txBody>
          <a:bodyPr wrap="square" rtlCol="0">
            <a:spAutoFit/>
          </a:bodyPr>
          <a:lstStyle/>
          <a:p>
            <a:r>
              <a:rPr lang="en-US" sz="4400">
                <a:latin typeface="Apple Chancery" charset="0"/>
                <a:ea typeface="Apple Chancery" charset="0"/>
                <a:cs typeface="Apple Chancery" charset="0"/>
              </a:rPr>
              <a:t>Player Information</a:t>
            </a:r>
          </a:p>
        </p:txBody>
      </p:sp>
      <p:sp>
        <p:nvSpPr>
          <p:cNvPr id="6" name="TextBox 5"/>
          <p:cNvSpPr txBox="1"/>
          <p:nvPr/>
        </p:nvSpPr>
        <p:spPr>
          <a:xfrm>
            <a:off x="505838" y="1731523"/>
            <a:ext cx="1361873" cy="523220"/>
          </a:xfrm>
          <a:prstGeom prst="rect">
            <a:avLst/>
          </a:prstGeom>
          <a:noFill/>
        </p:spPr>
        <p:txBody>
          <a:bodyPr wrap="square" rtlCol="0">
            <a:spAutoFit/>
          </a:bodyPr>
          <a:lstStyle/>
          <a:p>
            <a:r>
              <a:rPr lang="en-US" sz="2800"/>
              <a:t>Player 1</a:t>
            </a:r>
          </a:p>
        </p:txBody>
      </p:sp>
      <p:sp>
        <p:nvSpPr>
          <p:cNvPr id="7" name="TextBox 6"/>
          <p:cNvSpPr txBox="1"/>
          <p:nvPr/>
        </p:nvSpPr>
        <p:spPr>
          <a:xfrm>
            <a:off x="466928" y="2529191"/>
            <a:ext cx="1400783" cy="523220"/>
          </a:xfrm>
          <a:prstGeom prst="rect">
            <a:avLst/>
          </a:prstGeom>
          <a:noFill/>
        </p:spPr>
        <p:txBody>
          <a:bodyPr wrap="square" rtlCol="0">
            <a:spAutoFit/>
          </a:bodyPr>
          <a:lstStyle/>
          <a:p>
            <a:r>
              <a:rPr lang="en-US" sz="2800"/>
              <a:t>Player 2</a:t>
            </a:r>
          </a:p>
        </p:txBody>
      </p:sp>
      <p:sp>
        <p:nvSpPr>
          <p:cNvPr id="8" name="TextBox 7"/>
          <p:cNvSpPr txBox="1"/>
          <p:nvPr/>
        </p:nvSpPr>
        <p:spPr>
          <a:xfrm>
            <a:off x="466928" y="3326859"/>
            <a:ext cx="1361873" cy="523220"/>
          </a:xfrm>
          <a:prstGeom prst="rect">
            <a:avLst/>
          </a:prstGeom>
          <a:noFill/>
        </p:spPr>
        <p:txBody>
          <a:bodyPr wrap="square" rtlCol="0">
            <a:spAutoFit/>
          </a:bodyPr>
          <a:lstStyle/>
          <a:p>
            <a:r>
              <a:rPr lang="en-US" sz="2800"/>
              <a:t>Player 3</a:t>
            </a:r>
          </a:p>
        </p:txBody>
      </p:sp>
      <p:sp>
        <p:nvSpPr>
          <p:cNvPr id="9" name="TextBox 8"/>
          <p:cNvSpPr txBox="1"/>
          <p:nvPr/>
        </p:nvSpPr>
        <p:spPr>
          <a:xfrm>
            <a:off x="505838" y="4124527"/>
            <a:ext cx="1361873" cy="523220"/>
          </a:xfrm>
          <a:prstGeom prst="rect">
            <a:avLst/>
          </a:prstGeom>
          <a:noFill/>
        </p:spPr>
        <p:txBody>
          <a:bodyPr wrap="square" rtlCol="0">
            <a:spAutoFit/>
          </a:bodyPr>
          <a:lstStyle/>
          <a:p>
            <a:r>
              <a:rPr lang="en-US" sz="2800"/>
              <a:t>Player 4</a:t>
            </a:r>
          </a:p>
        </p:txBody>
      </p:sp>
      <p:sp>
        <p:nvSpPr>
          <p:cNvPr id="10" name="Rectangle 9"/>
          <p:cNvSpPr/>
          <p:nvPr/>
        </p:nvSpPr>
        <p:spPr>
          <a:xfrm>
            <a:off x="1828801" y="1731523"/>
            <a:ext cx="5350212" cy="523220"/>
          </a:xfrm>
          <a:prstGeom prst="rect">
            <a:avLst/>
          </a:prstGeom>
          <a:solidFill>
            <a:schemeClr val="bg1"/>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foo</a:t>
            </a:r>
            <a:endParaRPr lang="en-US"/>
          </a:p>
        </p:txBody>
      </p:sp>
      <p:sp>
        <p:nvSpPr>
          <p:cNvPr id="11" name="Rectangle 10"/>
          <p:cNvSpPr/>
          <p:nvPr/>
        </p:nvSpPr>
        <p:spPr>
          <a:xfrm>
            <a:off x="1828801" y="2529191"/>
            <a:ext cx="5350212" cy="523220"/>
          </a:xfrm>
          <a:prstGeom prst="rect">
            <a:avLst/>
          </a:prstGeom>
          <a:solidFill>
            <a:schemeClr val="bg1"/>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bar</a:t>
            </a:r>
            <a:endParaRPr lang="en-US"/>
          </a:p>
        </p:txBody>
      </p:sp>
      <p:sp>
        <p:nvSpPr>
          <p:cNvPr id="12" name="Rectangle 11"/>
          <p:cNvSpPr/>
          <p:nvPr/>
        </p:nvSpPr>
        <p:spPr>
          <a:xfrm>
            <a:off x="1828801" y="3335549"/>
            <a:ext cx="5350212" cy="523220"/>
          </a:xfrm>
          <a:prstGeom prst="rect">
            <a:avLst/>
          </a:prstGeom>
          <a:solidFill>
            <a:schemeClr val="bg1"/>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baz</a:t>
            </a:r>
            <a:endParaRPr lang="en-US"/>
          </a:p>
        </p:txBody>
      </p:sp>
      <p:sp>
        <p:nvSpPr>
          <p:cNvPr id="13" name="Rectangle 12"/>
          <p:cNvSpPr/>
          <p:nvPr/>
        </p:nvSpPr>
        <p:spPr>
          <a:xfrm>
            <a:off x="1828801" y="4071543"/>
            <a:ext cx="5350212" cy="523220"/>
          </a:xfrm>
          <a:prstGeom prst="rect">
            <a:avLst/>
          </a:prstGeom>
          <a:solidFill>
            <a:schemeClr val="bg1"/>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qux</a:t>
            </a:r>
            <a:endParaRPr lang="en-US"/>
          </a:p>
        </p:txBody>
      </p:sp>
      <p:sp>
        <p:nvSpPr>
          <p:cNvPr id="14" name="Terminator 13">
            <a:hlinkClick r:id="rId3" action="ppaction://hlinksldjump"/>
          </p:cNvPr>
          <p:cNvSpPr/>
          <p:nvPr/>
        </p:nvSpPr>
        <p:spPr>
          <a:xfrm>
            <a:off x="7179013" y="5830807"/>
            <a:ext cx="2295727" cy="633787"/>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Rounded MT Bold" charset="0"/>
                <a:ea typeface="Arial Rounded MT Bold" charset="0"/>
                <a:cs typeface="Arial Rounded MT Bold" charset="0"/>
              </a:rPr>
              <a:t>Return to menu </a:t>
            </a:r>
          </a:p>
        </p:txBody>
      </p:sp>
      <p:sp>
        <p:nvSpPr>
          <p:cNvPr id="15" name="Terminator 14">
            <a:hlinkClick r:id="rId4" action="ppaction://hlinksldjump"/>
          </p:cNvPr>
          <p:cNvSpPr/>
          <p:nvPr/>
        </p:nvSpPr>
        <p:spPr>
          <a:xfrm>
            <a:off x="9726303" y="5830807"/>
            <a:ext cx="2180352" cy="633787"/>
          </a:xfrm>
          <a:prstGeom prst="flowChartTerminator">
            <a:avLst/>
          </a:prstGeom>
          <a:solidFill>
            <a:schemeClr val="accent2">
              <a:lumMod val="75000"/>
            </a:schemeClr>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Rounded MT Bold" charset="0"/>
                <a:ea typeface="Arial Rounded MT Bold" charset="0"/>
                <a:cs typeface="Arial Rounded MT Bold" charset="0"/>
              </a:rPr>
              <a:t>Play Game  </a:t>
            </a:r>
          </a:p>
        </p:txBody>
      </p:sp>
    </p:spTree>
    <p:custDataLst>
      <p:tags r:id="rId1"/>
    </p:custDataLst>
    <p:extLst>
      <p:ext uri="{BB962C8B-B14F-4D97-AF65-F5344CB8AC3E}">
        <p14:creationId xmlns:p14="http://schemas.microsoft.com/office/powerpoint/2010/main" val="1383467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626" y="0"/>
            <a:ext cx="12302166" cy="6858000"/>
          </a:xfrm>
          <a:prstGeom prst="rect">
            <a:avLst/>
          </a:prstGeom>
        </p:spPr>
      </p:pic>
      <p:sp>
        <p:nvSpPr>
          <p:cNvPr id="2" name="TextBox 1"/>
          <p:cNvSpPr txBox="1"/>
          <p:nvPr/>
        </p:nvSpPr>
        <p:spPr>
          <a:xfrm>
            <a:off x="268358" y="0"/>
            <a:ext cx="7250244" cy="646331"/>
          </a:xfrm>
          <a:prstGeom prst="rect">
            <a:avLst/>
          </a:prstGeom>
          <a:noFill/>
        </p:spPr>
        <p:txBody>
          <a:bodyPr wrap="square" rtlCol="0">
            <a:spAutoFit/>
          </a:bodyPr>
          <a:lstStyle/>
          <a:p>
            <a:r>
              <a:rPr lang="en-US" sz="3600" b="1">
                <a:solidFill>
                  <a:srgbClr val="FF0000"/>
                </a:solidFill>
                <a:latin typeface="Apple Chancery" charset="0"/>
                <a:ea typeface="Apple Chancery" charset="0"/>
                <a:cs typeface="Apple Chancery" charset="0"/>
              </a:rPr>
              <a:t>Game Screen – Interface Basics</a:t>
            </a:r>
          </a:p>
        </p:txBody>
      </p:sp>
      <p:sp>
        <p:nvSpPr>
          <p:cNvPr id="7" name="TextBox 6">
            <a:hlinkClick r:id="rId4" action="ppaction://hlinksldjump"/>
          </p:cNvPr>
          <p:cNvSpPr txBox="1"/>
          <p:nvPr/>
        </p:nvSpPr>
        <p:spPr>
          <a:xfrm>
            <a:off x="8060267" y="5892800"/>
            <a:ext cx="3742266" cy="448733"/>
          </a:xfrm>
          <a:prstGeom prst="rect">
            <a:avLst/>
          </a:prstGeom>
          <a:noFill/>
        </p:spPr>
        <p:txBody>
          <a:bodyPr wrap="square" rtlCol="0">
            <a:spAutoFit/>
          </a:bodyPr>
          <a:lstStyle/>
          <a:p>
            <a:endParaRPr lang="en-GB"/>
          </a:p>
        </p:txBody>
      </p:sp>
      <p:sp>
        <p:nvSpPr>
          <p:cNvPr id="8" name="TextBox 7">
            <a:hlinkClick r:id="rId4" action="ppaction://hlinksldjump"/>
          </p:cNvPr>
          <p:cNvSpPr txBox="1"/>
          <p:nvPr/>
        </p:nvSpPr>
        <p:spPr>
          <a:xfrm>
            <a:off x="8061960" y="5876380"/>
            <a:ext cx="3789680" cy="546026"/>
          </a:xfrm>
          <a:prstGeom prst="rect">
            <a:avLst/>
          </a:prstGeom>
          <a:noFill/>
        </p:spPr>
        <p:txBody>
          <a:bodyPr wrap="square" rtlCol="0">
            <a:spAutoFit/>
          </a:bodyPr>
          <a:lstStyle/>
          <a:p>
            <a:endParaRPr lang="en-GB"/>
          </a:p>
        </p:txBody>
      </p:sp>
      <p:sp>
        <p:nvSpPr>
          <p:cNvPr id="9" name="TextBox 8">
            <a:hlinkClick r:id="rId5" action="ppaction://hlinksldjump"/>
          </p:cNvPr>
          <p:cNvSpPr txBox="1"/>
          <p:nvPr/>
        </p:nvSpPr>
        <p:spPr>
          <a:xfrm>
            <a:off x="8077261" y="5095188"/>
            <a:ext cx="3789680" cy="546026"/>
          </a:xfrm>
          <a:prstGeom prst="rect">
            <a:avLst/>
          </a:prstGeom>
          <a:noFill/>
        </p:spPr>
        <p:txBody>
          <a:bodyPr wrap="square" rtlCol="0">
            <a:spAutoFit/>
          </a:bodyPr>
          <a:lstStyle/>
          <a:p>
            <a:endParaRPr lang="en-GB"/>
          </a:p>
        </p:txBody>
      </p:sp>
      <p:sp>
        <p:nvSpPr>
          <p:cNvPr id="10" name="TextBox 9">
            <a:hlinkClick r:id="rId6" action="ppaction://hlinksldjump"/>
          </p:cNvPr>
          <p:cNvSpPr txBox="1"/>
          <p:nvPr/>
        </p:nvSpPr>
        <p:spPr>
          <a:xfrm>
            <a:off x="8061960" y="4333241"/>
            <a:ext cx="3789680" cy="546026"/>
          </a:xfrm>
          <a:prstGeom prst="rect">
            <a:avLst/>
          </a:prstGeom>
          <a:noFill/>
        </p:spPr>
        <p:txBody>
          <a:bodyPr wrap="square" rtlCol="0">
            <a:spAutoFit/>
          </a:bodyPr>
          <a:lstStyle/>
          <a:p>
            <a:endParaRPr lang="en-GB"/>
          </a:p>
        </p:txBody>
      </p:sp>
    </p:spTree>
    <p:custDataLst>
      <p:tags r:id="rId1"/>
    </p:custDataLst>
    <p:extLst>
      <p:ext uri="{BB962C8B-B14F-4D97-AF65-F5344CB8AC3E}">
        <p14:creationId xmlns:p14="http://schemas.microsoft.com/office/powerpoint/2010/main" val="450905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47626" y="0"/>
            <a:ext cx="12302166" cy="6858000"/>
          </a:xfrm>
          <a:prstGeom prst="rect">
            <a:avLst/>
          </a:prstGeom>
        </p:spPr>
      </p:pic>
      <p:sp>
        <p:nvSpPr>
          <p:cNvPr id="6" name="Rectangle 5"/>
          <p:cNvSpPr/>
          <p:nvPr/>
        </p:nvSpPr>
        <p:spPr>
          <a:xfrm>
            <a:off x="2901224" y="4179149"/>
            <a:ext cx="2285138" cy="12975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The red, blue, yellow and green spaces represents the player ports (which are each owned by one of the respective users) whilst the grey spaces are the Trading Harbors that aren’t owned by anyone.</a:t>
            </a:r>
          </a:p>
        </p:txBody>
      </p:sp>
      <p:cxnSp>
        <p:nvCxnSpPr>
          <p:cNvPr id="7" name="Straight Arrow Connector 6"/>
          <p:cNvCxnSpPr>
            <a:cxnSpLocks/>
          </p:cNvCxnSpPr>
          <p:nvPr/>
        </p:nvCxnSpPr>
        <p:spPr>
          <a:xfrm flipH="1">
            <a:off x="3209926" y="5328685"/>
            <a:ext cx="560934" cy="867327"/>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1485722" y="4557713"/>
            <a:ext cx="1160322" cy="134464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The spaces in each corner of the map (with the exception of 20, 20) Are important spaces that are affected by chance cards.</a:t>
            </a:r>
          </a:p>
        </p:txBody>
      </p:sp>
      <p:sp>
        <p:nvSpPr>
          <p:cNvPr id="10" name="Rectangle 9"/>
          <p:cNvSpPr/>
          <p:nvPr/>
        </p:nvSpPr>
        <p:spPr>
          <a:xfrm>
            <a:off x="1758393" y="1344709"/>
            <a:ext cx="1871663" cy="169223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The user’s are able to interact with each of the islands in a different manner (Can acquire treasure from Flat Island, can draw chance cards from Treasure Island and acquire crew from Pirate Island</a:t>
            </a:r>
          </a:p>
        </p:txBody>
      </p:sp>
      <p:cxnSp>
        <p:nvCxnSpPr>
          <p:cNvPr id="11" name="Straight Arrow Connector 10"/>
          <p:cNvCxnSpPr>
            <a:cxnSpLocks/>
          </p:cNvCxnSpPr>
          <p:nvPr/>
        </p:nvCxnSpPr>
        <p:spPr>
          <a:xfrm>
            <a:off x="3341914" y="2797871"/>
            <a:ext cx="701879" cy="34810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a:xfrm>
            <a:off x="268358" y="0"/>
            <a:ext cx="7250244" cy="646331"/>
          </a:xfrm>
          <a:prstGeom prst="rect">
            <a:avLst/>
          </a:prstGeom>
          <a:noFill/>
        </p:spPr>
        <p:txBody>
          <a:bodyPr wrap="square" rtlCol="0">
            <a:spAutoFit/>
          </a:bodyPr>
          <a:lstStyle/>
          <a:p>
            <a:r>
              <a:rPr lang="en-US" sz="3600" b="1">
                <a:solidFill>
                  <a:srgbClr val="FF0000"/>
                </a:solidFill>
                <a:latin typeface="Apple Chancery" charset="0"/>
                <a:ea typeface="Apple Chancery" charset="0"/>
                <a:cs typeface="Apple Chancery" charset="0"/>
              </a:rPr>
              <a:t>Game Screen – Interface Basics</a:t>
            </a:r>
          </a:p>
        </p:txBody>
      </p:sp>
      <p:sp>
        <p:nvSpPr>
          <p:cNvPr id="26" name="TextBox 25">
            <a:hlinkClick r:id="rId4" action="ppaction://hlinksldjump"/>
          </p:cNvPr>
          <p:cNvSpPr txBox="1"/>
          <p:nvPr/>
        </p:nvSpPr>
        <p:spPr>
          <a:xfrm>
            <a:off x="8061960" y="4333241"/>
            <a:ext cx="3789680" cy="546026"/>
          </a:xfrm>
          <a:prstGeom prst="rect">
            <a:avLst/>
          </a:prstGeom>
          <a:noFill/>
        </p:spPr>
        <p:txBody>
          <a:bodyPr wrap="square" rtlCol="0">
            <a:spAutoFit/>
          </a:bodyPr>
          <a:lstStyle/>
          <a:p>
            <a:endParaRPr lang="en-GB"/>
          </a:p>
        </p:txBody>
      </p:sp>
      <p:sp>
        <p:nvSpPr>
          <p:cNvPr id="27" name="TextBox 26">
            <a:hlinkClick r:id="rId5" action="ppaction://hlinksldjump"/>
          </p:cNvPr>
          <p:cNvSpPr txBox="1"/>
          <p:nvPr/>
        </p:nvSpPr>
        <p:spPr>
          <a:xfrm>
            <a:off x="8077261" y="5095188"/>
            <a:ext cx="3789680" cy="546026"/>
          </a:xfrm>
          <a:prstGeom prst="rect">
            <a:avLst/>
          </a:prstGeom>
          <a:noFill/>
        </p:spPr>
        <p:txBody>
          <a:bodyPr wrap="square" rtlCol="0">
            <a:spAutoFit/>
          </a:bodyPr>
          <a:lstStyle/>
          <a:p>
            <a:endParaRPr lang="en-GB"/>
          </a:p>
        </p:txBody>
      </p:sp>
      <p:sp>
        <p:nvSpPr>
          <p:cNvPr id="28" name="TextBox 27">
            <a:hlinkClick r:id="rId6" action="ppaction://hlinksldjump"/>
          </p:cNvPr>
          <p:cNvSpPr txBox="1"/>
          <p:nvPr/>
        </p:nvSpPr>
        <p:spPr>
          <a:xfrm>
            <a:off x="8061960" y="5876380"/>
            <a:ext cx="3789680" cy="546026"/>
          </a:xfrm>
          <a:prstGeom prst="rect">
            <a:avLst/>
          </a:prstGeom>
          <a:noFill/>
        </p:spPr>
        <p:txBody>
          <a:bodyPr wrap="square" rtlCol="0">
            <a:spAutoFit/>
          </a:bodyPr>
          <a:lstStyle/>
          <a:p>
            <a:endParaRPr lang="en-GB"/>
          </a:p>
        </p:txBody>
      </p:sp>
    </p:spTree>
    <p:custDataLst>
      <p:tags r:id="rId1"/>
    </p:custDataLst>
    <p:extLst>
      <p:ext uri="{BB962C8B-B14F-4D97-AF65-F5344CB8AC3E}">
        <p14:creationId xmlns:p14="http://schemas.microsoft.com/office/powerpoint/2010/main" val="3568493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42000">
              <a:srgbClr val="FFC000"/>
            </a:gs>
            <a:gs pos="19000">
              <a:schemeClr val="accent2">
                <a:lumMod val="95000"/>
                <a:lumOff val="5000"/>
              </a:schemeClr>
            </a:gs>
          </a:gsLst>
          <a:lin ang="16200000" scaled="1"/>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7626" y="0"/>
            <a:ext cx="12302166" cy="6858000"/>
          </a:xfrm>
          <a:prstGeom prst="rect">
            <a:avLst/>
          </a:prstGeom>
        </p:spPr>
      </p:pic>
      <p:sp>
        <p:nvSpPr>
          <p:cNvPr id="5" name="Rectangle 4"/>
          <p:cNvSpPr/>
          <p:nvPr/>
        </p:nvSpPr>
        <p:spPr>
          <a:xfrm>
            <a:off x="5503067" y="4296515"/>
            <a:ext cx="2074071" cy="19280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The “Scoreboard” button will take the user to the scoreboard screen that shows the overall statistics of each player [U15] whilst the “My Cards” button will take the user to a new screen showing his cards in detail [U11]. Finally, the “Pause” button sets the game to </a:t>
            </a:r>
            <a:r>
              <a:rPr lang="en-US" sz="1050" err="1">
                <a:solidFill>
                  <a:schemeClr val="tx1"/>
                </a:solidFill>
              </a:rPr>
              <a:t>state.pause</a:t>
            </a:r>
            <a:r>
              <a:rPr lang="en-US" sz="1050">
                <a:solidFill>
                  <a:schemeClr val="tx1"/>
                </a:solidFill>
              </a:rPr>
              <a:t> [U07}</a:t>
            </a:r>
          </a:p>
        </p:txBody>
      </p:sp>
      <p:sp>
        <p:nvSpPr>
          <p:cNvPr id="8" name="TextBox 7"/>
          <p:cNvSpPr txBox="1"/>
          <p:nvPr/>
        </p:nvSpPr>
        <p:spPr>
          <a:xfrm>
            <a:off x="268358" y="0"/>
            <a:ext cx="7250244" cy="646331"/>
          </a:xfrm>
          <a:prstGeom prst="rect">
            <a:avLst/>
          </a:prstGeom>
          <a:noFill/>
        </p:spPr>
        <p:txBody>
          <a:bodyPr wrap="square" rtlCol="0">
            <a:spAutoFit/>
          </a:bodyPr>
          <a:lstStyle/>
          <a:p>
            <a:r>
              <a:rPr lang="en-US" sz="3600" b="1">
                <a:solidFill>
                  <a:srgbClr val="FF0000"/>
                </a:solidFill>
                <a:latin typeface="Apple Chancery" charset="0"/>
                <a:ea typeface="Apple Chancery" charset="0"/>
                <a:cs typeface="Apple Chancery" charset="0"/>
              </a:rPr>
              <a:t>Game Screen – Interface Basics</a:t>
            </a:r>
          </a:p>
        </p:txBody>
      </p:sp>
      <p:sp>
        <p:nvSpPr>
          <p:cNvPr id="9" name="Rectangle 8"/>
          <p:cNvSpPr/>
          <p:nvPr/>
        </p:nvSpPr>
        <p:spPr>
          <a:xfrm>
            <a:off x="4414836" y="1105640"/>
            <a:ext cx="1871663" cy="169223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The right will display basic information about the current user, such as the position that they’re in (1</a:t>
            </a:r>
            <a:r>
              <a:rPr lang="en-US" sz="1050" baseline="30000">
                <a:solidFill>
                  <a:schemeClr val="tx1"/>
                </a:solidFill>
              </a:rPr>
              <a:t>st</a:t>
            </a:r>
            <a:r>
              <a:rPr lang="en-US" sz="1050">
                <a:solidFill>
                  <a:schemeClr val="tx1"/>
                </a:solidFill>
              </a:rPr>
              <a:t>, 2</a:t>
            </a:r>
            <a:r>
              <a:rPr lang="en-US" sz="1050" baseline="30000">
                <a:solidFill>
                  <a:schemeClr val="tx1"/>
                </a:solidFill>
              </a:rPr>
              <a:t>nd</a:t>
            </a:r>
            <a:r>
              <a:rPr lang="en-US" sz="1050">
                <a:solidFill>
                  <a:schemeClr val="tx1"/>
                </a:solidFill>
              </a:rPr>
              <a:t>, 3</a:t>
            </a:r>
            <a:r>
              <a:rPr lang="en-US" sz="1050" baseline="30000">
                <a:solidFill>
                  <a:schemeClr val="tx1"/>
                </a:solidFill>
              </a:rPr>
              <a:t>rd</a:t>
            </a:r>
            <a:r>
              <a:rPr lang="en-US" sz="1050">
                <a:solidFill>
                  <a:schemeClr val="tx1"/>
                </a:solidFill>
              </a:rPr>
              <a:t> or 4</a:t>
            </a:r>
            <a:r>
              <a:rPr lang="en-US" sz="1050" baseline="30000">
                <a:solidFill>
                  <a:schemeClr val="tx1"/>
                </a:solidFill>
              </a:rPr>
              <a:t>th</a:t>
            </a:r>
            <a:r>
              <a:rPr lang="en-US" sz="1050">
                <a:solidFill>
                  <a:schemeClr val="tx1"/>
                </a:solidFill>
              </a:rPr>
              <a:t>) as well as their current score, the name of their port as well as the crew cards that they’re currently holding</a:t>
            </a:r>
          </a:p>
        </p:txBody>
      </p:sp>
      <p:sp>
        <p:nvSpPr>
          <p:cNvPr id="10" name="Oval 9"/>
          <p:cNvSpPr/>
          <p:nvPr/>
        </p:nvSpPr>
        <p:spPr>
          <a:xfrm>
            <a:off x="7648001" y="0"/>
            <a:ext cx="4648200" cy="4195763"/>
          </a:xfrm>
          <a:prstGeom prst="ellipse">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1" name="Straight Arrow Connector 10"/>
          <p:cNvCxnSpPr>
            <a:cxnSpLocks/>
          </p:cNvCxnSpPr>
          <p:nvPr/>
        </p:nvCxnSpPr>
        <p:spPr>
          <a:xfrm flipV="1">
            <a:off x="6175923" y="2257425"/>
            <a:ext cx="1430417" cy="304248"/>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cxnSpLocks/>
          </p:cNvCxnSpPr>
          <p:nvPr/>
        </p:nvCxnSpPr>
        <p:spPr>
          <a:xfrm>
            <a:off x="7577138" y="5815830"/>
            <a:ext cx="766762" cy="17098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a:cxnSpLocks/>
          </p:cNvCxnSpPr>
          <p:nvPr/>
        </p:nvCxnSpPr>
        <p:spPr>
          <a:xfrm>
            <a:off x="7521764" y="5347548"/>
            <a:ext cx="1152336"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a:cxnSpLocks/>
          </p:cNvCxnSpPr>
          <p:nvPr/>
        </p:nvCxnSpPr>
        <p:spPr>
          <a:xfrm flipV="1">
            <a:off x="7606340" y="4556160"/>
            <a:ext cx="1172408" cy="152124"/>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9" name="TextBox 18">
            <a:hlinkClick r:id="rId4" action="ppaction://hlinksldjump"/>
          </p:cNvPr>
          <p:cNvSpPr txBox="1"/>
          <p:nvPr/>
        </p:nvSpPr>
        <p:spPr>
          <a:xfrm>
            <a:off x="8061960" y="4333241"/>
            <a:ext cx="3789680" cy="546026"/>
          </a:xfrm>
          <a:prstGeom prst="rect">
            <a:avLst/>
          </a:prstGeom>
          <a:noFill/>
        </p:spPr>
        <p:txBody>
          <a:bodyPr wrap="square" rtlCol="0">
            <a:spAutoFit/>
          </a:bodyPr>
          <a:lstStyle/>
          <a:p>
            <a:endParaRPr lang="en-GB"/>
          </a:p>
        </p:txBody>
      </p:sp>
      <p:sp>
        <p:nvSpPr>
          <p:cNvPr id="20" name="TextBox 19">
            <a:hlinkClick r:id="rId5" action="ppaction://hlinksldjump"/>
          </p:cNvPr>
          <p:cNvSpPr txBox="1"/>
          <p:nvPr/>
        </p:nvSpPr>
        <p:spPr>
          <a:xfrm>
            <a:off x="8061960" y="5876380"/>
            <a:ext cx="3789680" cy="546026"/>
          </a:xfrm>
          <a:prstGeom prst="rect">
            <a:avLst/>
          </a:prstGeom>
          <a:noFill/>
        </p:spPr>
        <p:txBody>
          <a:bodyPr wrap="square" rtlCol="0">
            <a:spAutoFit/>
          </a:bodyPr>
          <a:lstStyle/>
          <a:p>
            <a:endParaRPr lang="en-GB"/>
          </a:p>
        </p:txBody>
      </p:sp>
      <p:sp>
        <p:nvSpPr>
          <p:cNvPr id="22" name="Rectangle 21">
            <a:hlinkClick r:id="rId6" action="ppaction://hlinksldjump"/>
          </p:cNvPr>
          <p:cNvSpPr/>
          <p:nvPr/>
        </p:nvSpPr>
        <p:spPr>
          <a:xfrm>
            <a:off x="714851" y="4634376"/>
            <a:ext cx="1871663" cy="169223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Once you are ready to proceed to the different scenarios that will play out in a typical Buccaneer game, click here</a:t>
            </a:r>
          </a:p>
        </p:txBody>
      </p:sp>
      <p:sp>
        <p:nvSpPr>
          <p:cNvPr id="23" name="TextBox 22">
            <a:hlinkClick r:id="rId7" action="ppaction://hlinksldjump"/>
          </p:cNvPr>
          <p:cNvSpPr txBox="1"/>
          <p:nvPr/>
        </p:nvSpPr>
        <p:spPr>
          <a:xfrm>
            <a:off x="8077261" y="5095188"/>
            <a:ext cx="3789680" cy="546026"/>
          </a:xfrm>
          <a:prstGeom prst="rect">
            <a:avLst/>
          </a:prstGeom>
          <a:noFill/>
        </p:spPr>
        <p:txBody>
          <a:bodyPr wrap="square" rtlCol="0">
            <a:spAutoFit/>
          </a:bodyPr>
          <a:lstStyle/>
          <a:p>
            <a:endParaRPr lang="en-GB"/>
          </a:p>
        </p:txBody>
      </p:sp>
    </p:spTree>
    <p:custDataLst>
      <p:tags r:id="rId1"/>
    </p:custDataLst>
    <p:extLst>
      <p:ext uri="{BB962C8B-B14F-4D97-AF65-F5344CB8AC3E}">
        <p14:creationId xmlns:p14="http://schemas.microsoft.com/office/powerpoint/2010/main" val="423715343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2060</Words>
  <Application>Microsoft Macintosh PowerPoint</Application>
  <PresentationFormat>Widescreen</PresentationFormat>
  <Paragraphs>406</Paragraphs>
  <Slides>51</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Algerian</vt:lpstr>
      <vt:lpstr>Apple Chancery</vt:lpstr>
      <vt:lpstr>Arial Rounded MT Bold</vt:lpstr>
      <vt:lpstr>Calibri</vt:lpstr>
      <vt:lpstr>Calibri Light</vt:lpstr>
      <vt:lpstr>Franklin Gothic Book</vt:lpstr>
      <vt:lpstr>Franklin Gothic Demi</vt:lpstr>
      <vt:lpstr>Mangal</vt:lpstr>
      <vt:lpstr>Segoe Script</vt:lpstr>
      <vt:lpstr>Arial</vt:lpstr>
      <vt:lpstr>Office Theme</vt:lpstr>
      <vt:lpstr>Buccaneer Presentation</vt:lpstr>
      <vt:lpstr>Brief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Buccaneer Scenarios</vt:lpstr>
      <vt:lpstr>PowerPoint Presentation</vt:lpstr>
      <vt:lpstr>PowerPoint Presentation</vt:lpstr>
      <vt:lpstr>PowerPoint Presentation</vt:lpstr>
      <vt:lpstr>Buccaneer Scenarios</vt:lpstr>
      <vt:lpstr>PowerPoint Presentation</vt:lpstr>
      <vt:lpstr>PowerPoint Presentation</vt:lpstr>
      <vt:lpstr>Buccaneer Scenarios</vt:lpstr>
      <vt:lpstr>PowerPoint Presentation</vt:lpstr>
      <vt:lpstr>PowerPoint Presentation</vt:lpstr>
      <vt:lpstr>Buccaneer Scenarios</vt:lpstr>
      <vt:lpstr>PowerPoint Presentation</vt:lpstr>
      <vt:lpstr>PowerPoint Presentation</vt:lpstr>
      <vt:lpstr>Buccaneer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Buccaneer Scenarios</vt:lpstr>
      <vt:lpstr>PowerPoint Presentation</vt:lpstr>
      <vt:lpstr>PowerPoint Presentation</vt:lpstr>
      <vt:lpstr>Buccaneer Scenarios</vt:lpstr>
      <vt:lpstr>PowerPoint Presentation</vt:lpstr>
      <vt:lpstr>Buccaneer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Buccaneer Presentation</dc:title>
  <cp:lastModifiedBy>Mathew Jones [maj56]</cp:lastModifiedBy>
  <cp:revision>22</cp:revision>
  <dcterms:modified xsi:type="dcterms:W3CDTF">2017-03-01T10:46:19Z</dcterms:modified>
</cp:coreProperties>
</file>